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9"/>
  </p:notesMasterIdLst>
  <p:sldIdLst>
    <p:sldId id="295" r:id="rId2"/>
    <p:sldId id="260" r:id="rId3"/>
    <p:sldId id="261" r:id="rId4"/>
    <p:sldId id="259" r:id="rId5"/>
    <p:sldId id="263" r:id="rId6"/>
    <p:sldId id="271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92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3" r:id="rId26"/>
    <p:sldId id="290" r:id="rId27"/>
    <p:sldId id="291" r:id="rId2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81" autoAdjust="0"/>
  </p:normalViewPr>
  <p:slideViewPr>
    <p:cSldViewPr snapToGrid="0" snapToObjects="1">
      <p:cViewPr varScale="1">
        <p:scale>
          <a:sx n="107" d="100"/>
          <a:sy n="107" d="100"/>
        </p:scale>
        <p:origin x="-84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F1E2D-79B3-4759-B7AE-36CEE794F264}" type="datetimeFigureOut">
              <a:rPr lang="ca-ES" smtClean="0"/>
              <a:t>23/01/2018</a:t>
            </a:fld>
            <a:endParaRPr lang="ca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763187-C2B3-46FC-9215-9E04892EA844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266562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2171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1900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451" name="Shape 4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1112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9039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59" name="Shape 3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513" y="4343230"/>
            <a:ext cx="5485535" cy="4113781"/>
          </a:xfrm>
          <a:prstGeom prst="rect">
            <a:avLst/>
          </a:prstGeom>
        </p:spPr>
        <p:txBody>
          <a:bodyPr lIns="80152" tIns="80152" rIns="80152" bIns="80152" anchor="t" anchorCtr="0">
            <a:noAutofit/>
          </a:bodyPr>
          <a:lstStyle/>
          <a:p>
            <a:endParaRPr/>
          </a:p>
        </p:txBody>
      </p:sp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68825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581400"/>
            <a:ext cx="3962400" cy="21336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447800"/>
            <a:ext cx="3962400" cy="21336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8" y="6426201"/>
            <a:ext cx="2819399" cy="126999"/>
          </a:xfrm>
        </p:spPr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6400800"/>
            <a:ext cx="457200" cy="152400"/>
          </a:xfrm>
        </p:spPr>
        <p:txBody>
          <a:bodyPr/>
          <a:lstStyle>
            <a:lvl1pPr algn="r">
              <a:defRPr/>
            </a:lvl1pPr>
          </a:lstStyle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0" y="6296248"/>
            <a:ext cx="2820987" cy="152400"/>
          </a:xfrm>
        </p:spPr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2867798"/>
            <a:ext cx="8520536" cy="1122365"/>
          </a:xfrm>
          <a:prstGeom prst="rect">
            <a:avLst/>
          </a:prstGeom>
          <a:noFill/>
          <a:ln>
            <a:noFill/>
          </a:ln>
        </p:spPr>
        <p:txBody>
          <a:bodyPr lIns="82932" tIns="82932" rIns="82932" bIns="82932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6217624"/>
            <a:ext cx="548606" cy="524713"/>
          </a:xfrm>
          <a:prstGeom prst="rect">
            <a:avLst/>
          </a:prstGeom>
          <a:noFill/>
          <a:ln>
            <a:noFill/>
          </a:ln>
        </p:spPr>
        <p:txBody>
          <a:bodyPr lIns="101550" tIns="101550" rIns="101550" bIns="101550" anchor="ctr" anchorCtr="0">
            <a:noAutofit/>
          </a:bodyPr>
          <a:lstStyle/>
          <a:p>
            <a:pPr>
              <a:buClr>
                <a:schemeClr val="dk2"/>
              </a:buClr>
              <a:buSzPct val="25000"/>
            </a:pPr>
            <a:fld id="{00000000-1234-1234-1234-123412341234}" type="slidenum">
              <a:rPr lang="es-ES" sz="1100" smtClean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pPr>
                <a:buClr>
                  <a:schemeClr val="dk2"/>
                </a:buClr>
                <a:buSzPct val="25000"/>
              </a:pPr>
              <a:t>‹#›</a:t>
            </a:fld>
            <a:endParaRPr lang="es-ES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01593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3657600" cy="5714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68580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8" y="6426201"/>
            <a:ext cx="2819399" cy="126999"/>
          </a:xfrm>
        </p:spPr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6400800"/>
            <a:ext cx="533400" cy="152400"/>
          </a:xfrm>
        </p:spPr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0" y="6296248"/>
            <a:ext cx="2820987" cy="152400"/>
          </a:xfrm>
        </p:spPr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828800"/>
            <a:ext cx="3200400" cy="17526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3578224"/>
            <a:ext cx="3200645" cy="1459767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4290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572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75238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675288"/>
            <a:ext cx="3581400" cy="2525112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3429000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3840162"/>
            <a:ext cx="3581400" cy="2515198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3962400" cy="571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4837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4700016" cy="35052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676400"/>
            <a:ext cx="4696967" cy="3505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5972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8823693" y="0"/>
            <a:ext cx="320307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7200"/>
            <a:ext cx="3657600" cy="571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6400800"/>
            <a:ext cx="5334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2FEF87C-7ADD-2B4D-9287-9EDDEFC34EB7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1" y="6426201"/>
            <a:ext cx="2819399" cy="12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7C259A1-0F3E-5146-A882-58717C4D9384}" type="datetimeFigureOut">
              <a:rPr lang="es-ES" smtClean="0"/>
              <a:pPr/>
              <a:t>23/01/2018</a:t>
            </a:fld>
            <a:endParaRPr lang="es-E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3" y="6296248"/>
            <a:ext cx="2820987" cy="1524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Nom asignatura</a:t>
            </a:r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socrata" TargetMode="External"/><Relationship Id="rId5" Type="http://schemas.openxmlformats.org/officeDocument/2006/relationships/hyperlink" Target="https://socrata.com/solutions/publica-open-data-cloud/" TargetMode="External"/><Relationship Id="rId4" Type="http://schemas.openxmlformats.org/officeDocument/2006/relationships/hyperlink" Target="https://socrata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ambridge" TargetMode="External"/><Relationship Id="rId3" Type="http://schemas.openxmlformats.org/officeDocument/2006/relationships/hyperlink" Target="https://en.wikipedia.org/wiki/Open_Knowledge_International#cite_note-2" TargetMode="External"/><Relationship Id="rId7" Type="http://schemas.openxmlformats.org/officeDocument/2006/relationships/hyperlink" Target="https://en.wikipedia.org/wiki/Open_Knowledge_International#cite_note-5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en.wikipedia.org/wiki/Rufus_Pollock" TargetMode="External"/><Relationship Id="rId5" Type="http://schemas.openxmlformats.org/officeDocument/2006/relationships/hyperlink" Target="https://en.wikipedia.org/wiki/Open_Knowledge_International#cite_note-4" TargetMode="External"/><Relationship Id="rId4" Type="http://schemas.openxmlformats.org/officeDocument/2006/relationships/hyperlink" Target="https://en.wikipedia.org/wiki/Open_Knowledge_International#cite_note-3" TargetMode="External"/><Relationship Id="rId9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ckan/ckan" TargetMode="External"/><Relationship Id="rId4" Type="http://schemas.openxmlformats.org/officeDocument/2006/relationships/hyperlink" Target="https://ckan.or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emo.ckan.or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demo.ckan.org/api/3/action/resource_search?query=description:Museu" TargetMode="External"/><Relationship Id="rId5" Type="http://schemas.openxmlformats.org/officeDocument/2006/relationships/hyperlink" Target="http://opendata-ajuntament.barcelona.cat/data/api/3/action/package_search?q=museu" TargetMode="External"/><Relationship Id="rId4" Type="http://schemas.openxmlformats.org/officeDocument/2006/relationships/hyperlink" Target="http://demo.ckan.org/api/3/action/package_search?q=museu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midominio.com/servidor/recurso.js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9">
            <a:extLst>
              <a:ext uri="{FF2B5EF4-FFF2-40B4-BE49-F238E27FC236}">
                <a16:creationId xmlns="" xmlns:a16="http://schemas.microsoft.com/office/drawing/2014/main" id="{0A0F4C41-01A8-46C6-97BF-5E309B8FE8BB}"/>
              </a:ext>
            </a:extLst>
          </p:cNvPr>
          <p:cNvSpPr/>
          <p:nvPr/>
        </p:nvSpPr>
        <p:spPr>
          <a:xfrm>
            <a:off x="2593940" y="2438744"/>
            <a:ext cx="3682573" cy="446276"/>
          </a:xfrm>
          <a:prstGeom prst="rect">
            <a:avLst/>
          </a:prstGeom>
          <a:noFill/>
          <a:ln>
            <a:noFill/>
          </a:ln>
        </p:spPr>
        <p:txBody>
          <a:bodyPr lIns="0" tIns="24650" rIns="0" bIns="0" anchor="ctr" anchorCtr="0">
            <a:noAutofit/>
          </a:bodyPr>
          <a:lstStyle/>
          <a:p>
            <a:pPr>
              <a:buClr>
                <a:schemeClr val="dk1"/>
              </a:buClr>
              <a:buSzPct val="25000"/>
              <a:buFont typeface="Raleway"/>
            </a:pPr>
            <a:r>
              <a:rPr lang="es-ES" sz="5400" b="1" dirty="0" err="1" smtClean="0">
                <a:solidFill>
                  <a:schemeClr val="tx2">
                    <a:lumMod val="75000"/>
                  </a:schemeClr>
                </a:solidFill>
                <a:latin typeface="Raleway"/>
              </a:rPr>
              <a:t>OpenData</a:t>
            </a:r>
            <a:endParaRPr lang="es-ES" sz="5400" b="1" dirty="0">
              <a:solidFill>
                <a:schemeClr val="tx2">
                  <a:lumMod val="75000"/>
                </a:schemeClr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82296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97"/>
          <p:cNvSpPr txBox="1">
            <a:spLocks/>
          </p:cNvSpPr>
          <p:nvPr/>
        </p:nvSpPr>
        <p:spPr>
          <a:xfrm>
            <a:off x="358784" y="987315"/>
            <a:ext cx="9071100" cy="751200"/>
          </a:xfrm>
          <a:prstGeom prst="rect">
            <a:avLst/>
          </a:prstGeom>
          <a:noFill/>
          <a:ln>
            <a:noFill/>
          </a:ln>
        </p:spPr>
        <p:txBody>
          <a:bodyPr vert="horz" lIns="0" tIns="24675" rIns="0" bIns="0" rtlCol="0" anchor="ctr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lnSpc>
                <a:spcPct val="93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s-ES" sz="28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VAMOS INTRODUCIRNOS EN  3 PLATAFORMAS ...</a:t>
            </a:r>
            <a:r>
              <a:rPr lang="es-ES" sz="28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Shape 300"/>
          <p:cNvSpPr txBox="1"/>
          <p:nvPr/>
        </p:nvSpPr>
        <p:spPr>
          <a:xfrm>
            <a:off x="429424" y="1677959"/>
            <a:ext cx="7972200" cy="443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algn="just" rtl="0">
              <a:lnSpc>
                <a:spcPct val="300000"/>
              </a:lnSpc>
              <a:spcBef>
                <a:spcPts val="0"/>
              </a:spcBef>
              <a:buClr>
                <a:srgbClr val="00A9E0"/>
              </a:buClr>
              <a:buSzPct val="100000"/>
              <a:buFont typeface="Raleway"/>
              <a:buChar char="●"/>
            </a:pPr>
            <a:r>
              <a:rPr lang="es-ES" sz="28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Socrata</a:t>
            </a:r>
            <a:endParaRPr lang="es-ES" sz="2800" b="1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just" rtl="0">
              <a:lnSpc>
                <a:spcPct val="300000"/>
              </a:lnSpc>
              <a:spcBef>
                <a:spcPts val="0"/>
              </a:spcBef>
              <a:buClr>
                <a:srgbClr val="00A9E0"/>
              </a:buClr>
              <a:buSzPct val="100000"/>
              <a:buFont typeface="Raleway"/>
              <a:buChar char="●"/>
            </a:pPr>
            <a:r>
              <a:rPr lang="es-ES" sz="28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OpenDatasoft</a:t>
            </a:r>
            <a:endParaRPr lang="es-ES" sz="2800" b="1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just" rtl="0">
              <a:lnSpc>
                <a:spcPct val="3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Char char="●"/>
            </a:pPr>
            <a:r>
              <a:rPr lang="es-ES" sz="28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Ckan</a:t>
            </a:r>
            <a:endParaRPr lang="es-ES" sz="2800" b="1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 algn="just" rtl="0">
              <a:lnSpc>
                <a:spcPct val="300000"/>
              </a:lnSpc>
              <a:spcBef>
                <a:spcPts val="0"/>
              </a:spcBef>
              <a:buNone/>
            </a:pPr>
            <a:endParaRPr sz="2800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664" y="440773"/>
            <a:ext cx="9144000" cy="5274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ca-ES"/>
              <a:t>Plataformas Open Data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722512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Shape 3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781" y="1210030"/>
            <a:ext cx="3156282" cy="2972825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10" name="Shape 310"/>
          <p:cNvSpPr txBox="1"/>
          <p:nvPr/>
        </p:nvSpPr>
        <p:spPr>
          <a:xfrm>
            <a:off x="749160" y="1599928"/>
            <a:ext cx="3819342" cy="265505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Sede:  Seattle, Washington, USA</a:t>
            </a:r>
          </a:p>
          <a:p>
            <a:pPr>
              <a:buClr>
                <a:srgbClr val="000000"/>
              </a:buClr>
            </a:pPr>
            <a:endParaRPr sz="1600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Fundada: 2007 </a:t>
            </a:r>
          </a:p>
          <a:p>
            <a:pPr>
              <a:buClr>
                <a:srgbClr val="000000"/>
              </a:buClr>
            </a:pPr>
            <a:endParaRPr sz="1600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Modelo negocio: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Software-as-a-</a:t>
            </a:r>
            <a:r>
              <a:rPr lang="es-ES" sz="1600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Service</a:t>
            </a: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bajo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licencia.</a:t>
            </a:r>
          </a:p>
          <a:p>
            <a:pPr>
              <a:buClr>
                <a:srgbClr val="000000"/>
              </a:buClr>
            </a:pPr>
            <a:endParaRPr sz="1600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API y </a:t>
            </a:r>
            <a:r>
              <a:rPr lang="es-ES" sz="1600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SDK’s</a:t>
            </a: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(acceso a datos)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OpenSource</a:t>
            </a:r>
            <a:r>
              <a:rPr lang="es-ES" sz="1600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.</a:t>
            </a:r>
          </a:p>
          <a:p>
            <a:pPr>
              <a:buClr>
                <a:srgbClr val="000000"/>
              </a:buClr>
            </a:pPr>
            <a:endParaRPr sz="1600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>
              <a:buClr>
                <a:srgbClr val="000000"/>
              </a:buClr>
            </a:pPr>
            <a:endParaRPr sz="1600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430848" y="4423036"/>
            <a:ext cx="8485056" cy="143128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Socrata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company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that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provides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cloud-based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data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visualization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and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analysis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tools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for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opening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government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data.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Originally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called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Blist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Socrata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was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founded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in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February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2007.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Socrata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targets non-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technical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Internet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users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who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want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to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view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and share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government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healthcare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energy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education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or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environment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data.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Its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products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are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issued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under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proprietary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closed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, exclusive </a:t>
            </a:r>
            <a:r>
              <a:rPr lang="es-ES" sz="16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license</a:t>
            </a:r>
            <a:endParaRPr lang="es-ES"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</p:txBody>
      </p:sp>
      <p:sp>
        <p:nvSpPr>
          <p:cNvPr id="312" name="Shape 312"/>
          <p:cNvSpPr txBox="1"/>
          <p:nvPr/>
        </p:nvSpPr>
        <p:spPr>
          <a:xfrm>
            <a:off x="749160" y="6307246"/>
            <a:ext cx="4137655" cy="153807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  <a:sym typeface="Arial"/>
              </a:rPr>
              <a:t>Fuente: https://en.wikipedia.org/wiki/Socrata</a:t>
            </a:r>
          </a:p>
        </p:txBody>
      </p:sp>
      <p:sp>
        <p:nvSpPr>
          <p:cNvPr id="12" name="Shape 87"/>
          <p:cNvSpPr txBox="1"/>
          <p:nvPr/>
        </p:nvSpPr>
        <p:spPr>
          <a:xfrm>
            <a:off x="-184028" y="416419"/>
            <a:ext cx="5591328" cy="1070383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 algn="ctr">
              <a:buClr>
                <a:srgbClr val="2CACE9"/>
              </a:buClr>
              <a:buSzPct val="25000"/>
            </a:pPr>
            <a:r>
              <a:rPr lang="es-ES" sz="44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Socrata</a:t>
            </a:r>
            <a:endParaRPr lang="es-ES" sz="4400" b="1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37445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Shape 3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7509" y="1381767"/>
            <a:ext cx="2343043" cy="2293791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3" name="Shape 84"/>
          <p:cNvSpPr txBox="1"/>
          <p:nvPr/>
        </p:nvSpPr>
        <p:spPr>
          <a:xfrm>
            <a:off x="591079" y="3083004"/>
            <a:ext cx="6646477" cy="226187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s-ES" sz="21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Links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4"/>
              </a:rPr>
              <a:t>https://socrata.com/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5"/>
              </a:rPr>
              <a:t>https://socrata.com/solutions/publica-open-data-cloud/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6"/>
              </a:rPr>
              <a:t>https://github.com/socrata</a:t>
            </a: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/>
        </p:nvSpPr>
        <p:spPr>
          <a:xfrm>
            <a:off x="850174" y="626105"/>
            <a:ext cx="4526549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SOCRATA : Portal global</a:t>
            </a:r>
          </a:p>
        </p:txBody>
      </p:sp>
      <p:sp>
        <p:nvSpPr>
          <p:cNvPr id="322" name="Shape 322"/>
          <p:cNvSpPr/>
          <p:nvPr/>
        </p:nvSpPr>
        <p:spPr>
          <a:xfrm>
            <a:off x="1826987" y="4796181"/>
            <a:ext cx="4964664" cy="30713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https://www.</a:t>
            </a:r>
            <a:r>
              <a:rPr lang="es-ES" sz="2000" u="sng" dirty="0">
                <a:solidFill>
                  <a:schemeClr val="accent5">
                    <a:lumMod val="75000"/>
                  </a:schemeClr>
                </a:solidFill>
              </a:rPr>
              <a:t>opendatanetwork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</a:p>
        </p:txBody>
      </p:sp>
      <p:sp>
        <p:nvSpPr>
          <p:cNvPr id="323" name="Shape 323"/>
          <p:cNvSpPr/>
          <p:nvPr/>
        </p:nvSpPr>
        <p:spPr>
          <a:xfrm>
            <a:off x="1066898" y="5243126"/>
            <a:ext cx="7215211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https://socrata.com/blog/socrata-introduces-open-data-network/</a:t>
            </a:r>
          </a:p>
        </p:txBody>
      </p:sp>
      <p:pic>
        <p:nvPicPr>
          <p:cNvPr id="324" name="Shape 3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54836" y="1183638"/>
            <a:ext cx="6282090" cy="3612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/>
        </p:nvSpPr>
        <p:spPr>
          <a:xfrm>
            <a:off x="850175" y="379398"/>
            <a:ext cx="3721824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SOCRATA  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APIs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 marL="414726" indent="-414726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DISCOVERY API</a:t>
            </a:r>
          </a:p>
          <a:p>
            <a:endParaRPr lang="es-ES" dirty="0">
              <a:solidFill>
                <a:schemeClr val="tx2">
                  <a:lumMod val="75000"/>
                </a:schemeClr>
              </a:solidFill>
            </a:endParaRPr>
          </a:p>
          <a:p>
            <a:endParaRPr lang="es-ES" dirty="0">
              <a:solidFill>
                <a:schemeClr val="tx2">
                  <a:lumMod val="75000"/>
                </a:schemeClr>
              </a:solidFill>
            </a:endParaRPr>
          </a:p>
          <a:p>
            <a:pPr marL="414726" indent="-414726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API  (SODA)</a:t>
            </a:r>
          </a:p>
        </p:txBody>
      </p:sp>
      <p:sp>
        <p:nvSpPr>
          <p:cNvPr id="334" name="Shape 334"/>
          <p:cNvSpPr/>
          <p:nvPr/>
        </p:nvSpPr>
        <p:spPr>
          <a:xfrm>
            <a:off x="736014" y="2737089"/>
            <a:ext cx="7671970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2200" dirty="0">
                <a:solidFill>
                  <a:schemeClr val="accent5">
                    <a:lumMod val="75000"/>
                  </a:schemeClr>
                </a:solidFill>
              </a:rPr>
              <a:t>https://dev.socrata.com/consumers/getting-started.html</a:t>
            </a:r>
          </a:p>
        </p:txBody>
      </p:sp>
      <p:pic>
        <p:nvPicPr>
          <p:cNvPr id="335" name="Shape 3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174" y="3428999"/>
            <a:ext cx="3873888" cy="2582178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Shape 336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Shape 3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17760" y="4022618"/>
            <a:ext cx="4976641" cy="1008304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Rectángulo 1"/>
          <p:cNvSpPr/>
          <p:nvPr/>
        </p:nvSpPr>
        <p:spPr>
          <a:xfrm>
            <a:off x="1100464" y="1531093"/>
            <a:ext cx="4839411" cy="418814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2200" dirty="0">
                <a:solidFill>
                  <a:schemeClr val="accent5">
                    <a:lumMod val="75000"/>
                  </a:schemeClr>
                </a:solidFill>
              </a:rPr>
              <a:t>http://docs.socratadiscovery.apiary.io/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/>
        </p:nvSpPr>
        <p:spPr>
          <a:xfrm>
            <a:off x="1121222" y="636251"/>
            <a:ext cx="3721824" cy="493907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Portales con 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Socrata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s-E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36" name="Shape 336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="" xmlns:a16="http://schemas.microsoft.com/office/drawing/2014/main" id="{C2CFDD10-36DF-453A-86D1-0D4A63F0C179}"/>
              </a:ext>
            </a:extLst>
          </p:cNvPr>
          <p:cNvSpPr/>
          <p:nvPr/>
        </p:nvSpPr>
        <p:spPr>
          <a:xfrm>
            <a:off x="654385" y="2025786"/>
            <a:ext cx="40558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https://analisi.transparenciaatalunya.cat/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6CB909DD-D373-4762-9669-58BA1C8C4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038" y="1388243"/>
            <a:ext cx="3169578" cy="175537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Rectángulo 4">
            <a:extLst>
              <a:ext uri="{FF2B5EF4-FFF2-40B4-BE49-F238E27FC236}">
                <a16:creationId xmlns="" xmlns:a16="http://schemas.microsoft.com/office/drawing/2014/main" id="{60D28242-4A95-4B8F-BECE-C902D0FD0A45}"/>
              </a:ext>
            </a:extLst>
          </p:cNvPr>
          <p:cNvSpPr/>
          <p:nvPr/>
        </p:nvSpPr>
        <p:spPr>
          <a:xfrm>
            <a:off x="861878" y="3706671"/>
            <a:ext cx="36408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https://opendata.rubi.cat/es/browse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EAAA34A2-9AB8-4889-9E27-D8B720E18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037" y="3737186"/>
            <a:ext cx="3063675" cy="169998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26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/>
        </p:nvSpPr>
        <p:spPr>
          <a:xfrm>
            <a:off x="580608" y="403988"/>
            <a:ext cx="3225058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OPENDATASOFT</a:t>
            </a:r>
          </a:p>
        </p:txBody>
      </p:sp>
      <p:sp>
        <p:nvSpPr>
          <p:cNvPr id="348" name="Shape 348"/>
          <p:cNvSpPr txBox="1"/>
          <p:nvPr/>
        </p:nvSpPr>
        <p:spPr>
          <a:xfrm>
            <a:off x="429395" y="1389457"/>
            <a:ext cx="2440207" cy="2820013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Sede:  Paris, Fr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Fundada: 2011 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 negocio: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Software-as-a-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Service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bajo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licencia.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y 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SDK’s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(acceso a datos)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OpenSource</a:t>
            </a:r>
            <a:endParaRPr lang="es-ES"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Gratuito para “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nonprofit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y ONG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Shape 349"/>
          <p:cNvSpPr/>
          <p:nvPr/>
        </p:nvSpPr>
        <p:spPr>
          <a:xfrm>
            <a:off x="343024" y="4381388"/>
            <a:ext cx="8485056" cy="176303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dirty="0" err="1">
                <a:latin typeface="Raleway" panose="020B0604020202020204" charset="0"/>
              </a:rPr>
              <a:t>OpenDataSoft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is</a:t>
            </a:r>
            <a:r>
              <a:rPr lang="es-ES" dirty="0">
                <a:latin typeface="Raleway" panose="020B0604020202020204" charset="0"/>
              </a:rPr>
              <a:t> a </a:t>
            </a:r>
            <a:r>
              <a:rPr lang="es-ES" dirty="0" err="1">
                <a:latin typeface="Raleway" panose="020B0604020202020204" charset="0"/>
              </a:rPr>
              <a:t>private</a:t>
            </a:r>
            <a:r>
              <a:rPr lang="es-ES" dirty="0">
                <a:latin typeface="Raleway" panose="020B0604020202020204" charset="0"/>
              </a:rPr>
              <a:t> software </a:t>
            </a:r>
            <a:r>
              <a:rPr lang="es-ES" dirty="0" err="1">
                <a:latin typeface="Raleway" panose="020B0604020202020204" charset="0"/>
              </a:rPr>
              <a:t>company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specialized</a:t>
            </a:r>
            <a:r>
              <a:rPr lang="es-ES" dirty="0">
                <a:latin typeface="Raleway" panose="020B0604020202020204" charset="0"/>
              </a:rPr>
              <a:t> in </a:t>
            </a:r>
            <a:r>
              <a:rPr lang="es-ES" dirty="0" err="1">
                <a:latin typeface="Raleway" panose="020B0604020202020204" charset="0"/>
              </a:rPr>
              <a:t>transforming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structured</a:t>
            </a:r>
            <a:r>
              <a:rPr lang="es-ES" dirty="0">
                <a:latin typeface="Raleway" panose="020B0604020202020204" charset="0"/>
              </a:rPr>
              <a:t> data </a:t>
            </a:r>
            <a:r>
              <a:rPr lang="es-ES" dirty="0" err="1">
                <a:latin typeface="Raleway" panose="020B0604020202020204" charset="0"/>
              </a:rPr>
              <a:t>into</a:t>
            </a:r>
            <a:r>
              <a:rPr lang="es-ES" dirty="0">
                <a:latin typeface="Raleway" panose="020B0604020202020204" charset="0"/>
              </a:rPr>
              <a:t> API and </a:t>
            </a:r>
            <a:r>
              <a:rPr lang="es-ES" dirty="0" err="1">
                <a:latin typeface="Raleway" panose="020B0604020202020204" charset="0"/>
              </a:rPr>
              <a:t>visualizations</a:t>
            </a:r>
            <a:r>
              <a:rPr lang="es-ES" dirty="0">
                <a:latin typeface="Raleway" panose="020B0604020202020204" charset="0"/>
              </a:rPr>
              <a:t>. </a:t>
            </a:r>
            <a:r>
              <a:rPr lang="es-ES" dirty="0" err="1">
                <a:latin typeface="Raleway" panose="020B0604020202020204" charset="0"/>
              </a:rPr>
              <a:t>Founded</a:t>
            </a:r>
            <a:r>
              <a:rPr lang="es-ES" dirty="0">
                <a:latin typeface="Raleway" panose="020B0604020202020204" charset="0"/>
              </a:rPr>
              <a:t> in 2011, </a:t>
            </a:r>
            <a:r>
              <a:rPr lang="es-ES" dirty="0" err="1">
                <a:latin typeface="Raleway" panose="020B0604020202020204" charset="0"/>
              </a:rPr>
              <a:t>OpenDataSoft</a:t>
            </a:r>
            <a:r>
              <a:rPr lang="es-ES" dirty="0">
                <a:latin typeface="Raleway" panose="020B0604020202020204" charset="0"/>
              </a:rPr>
              <a:t> targets non-</a:t>
            </a:r>
            <a:r>
              <a:rPr lang="es-ES" dirty="0" err="1">
                <a:latin typeface="Raleway" panose="020B0604020202020204" charset="0"/>
              </a:rPr>
              <a:t>technical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users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who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wish</a:t>
            </a:r>
            <a:r>
              <a:rPr lang="es-ES" dirty="0">
                <a:latin typeface="Raleway" panose="020B0604020202020204" charset="0"/>
              </a:rPr>
              <a:t> to share and </a:t>
            </a:r>
            <a:r>
              <a:rPr lang="es-ES" dirty="0" err="1">
                <a:latin typeface="Raleway" panose="020B0604020202020204" charset="0"/>
              </a:rPr>
              <a:t>visualize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government</a:t>
            </a:r>
            <a:r>
              <a:rPr lang="es-ES" dirty="0">
                <a:latin typeface="Raleway" panose="020B0604020202020204" charset="0"/>
              </a:rPr>
              <a:t>, </a:t>
            </a:r>
            <a:r>
              <a:rPr lang="es-ES" dirty="0" err="1">
                <a:latin typeface="Raleway" panose="020B0604020202020204" charset="0"/>
              </a:rPr>
              <a:t>health</a:t>
            </a:r>
            <a:r>
              <a:rPr lang="es-ES" dirty="0">
                <a:latin typeface="Raleway" panose="020B0604020202020204" charset="0"/>
              </a:rPr>
              <a:t>, </a:t>
            </a:r>
            <a:r>
              <a:rPr lang="es-ES" dirty="0" err="1">
                <a:latin typeface="Raleway" panose="020B0604020202020204" charset="0"/>
              </a:rPr>
              <a:t>energy</a:t>
            </a:r>
            <a:r>
              <a:rPr lang="es-ES" dirty="0">
                <a:latin typeface="Raleway" panose="020B0604020202020204" charset="0"/>
              </a:rPr>
              <a:t> and </a:t>
            </a:r>
            <a:r>
              <a:rPr lang="es-ES" dirty="0" err="1">
                <a:latin typeface="Raleway" panose="020B0604020202020204" charset="0"/>
              </a:rPr>
              <a:t>environmental</a:t>
            </a:r>
            <a:r>
              <a:rPr lang="es-ES" dirty="0">
                <a:latin typeface="Raleway" panose="020B0604020202020204" charset="0"/>
              </a:rPr>
              <a:t> data.</a:t>
            </a:r>
          </a:p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dirty="0" err="1">
                <a:latin typeface="Raleway" panose="020B0604020202020204" charset="0"/>
              </a:rPr>
              <a:t>OpenDataSoft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allows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restricted</a:t>
            </a:r>
            <a:r>
              <a:rPr lang="es-ES" dirty="0">
                <a:latin typeface="Raleway" panose="020B0604020202020204" charset="0"/>
              </a:rPr>
              <a:t> and open </a:t>
            </a:r>
            <a:r>
              <a:rPr lang="es-ES" dirty="0" err="1">
                <a:latin typeface="Raleway" panose="020B0604020202020204" charset="0"/>
              </a:rPr>
              <a:t>sharing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ecosystems</a:t>
            </a:r>
            <a:r>
              <a:rPr lang="es-ES" dirty="0">
                <a:latin typeface="Raleway" panose="020B0604020202020204" charset="0"/>
              </a:rPr>
              <a:t> </a:t>
            </a:r>
            <a:r>
              <a:rPr lang="es-ES" dirty="0" err="1">
                <a:latin typeface="Raleway" panose="020B0604020202020204" charset="0"/>
              </a:rPr>
              <a:t>like</a:t>
            </a:r>
            <a:r>
              <a:rPr lang="es-ES" dirty="0">
                <a:latin typeface="Raleway" panose="020B0604020202020204" charset="0"/>
              </a:rPr>
              <a:t> open data </a:t>
            </a:r>
            <a:r>
              <a:rPr lang="es-ES" dirty="0" err="1">
                <a:latin typeface="Raleway" panose="020B0604020202020204" charset="0"/>
              </a:rPr>
              <a:t>portals</a:t>
            </a:r>
            <a:r>
              <a:rPr lang="es-ES" dirty="0">
                <a:latin typeface="Raleway" panose="020B0604020202020204" charset="0"/>
              </a:rPr>
              <a:t>.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429395" y="6267478"/>
            <a:ext cx="5638702" cy="305923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rgbClr val="000000"/>
              </a:buClr>
              <a:buSzPct val="25000"/>
              <a:buFont typeface="Arial"/>
              <a:defRPr sz="1600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/>
              <a:t>Fuente: https://en.wikipedia.org/wiki/opendatasoft</a:t>
            </a:r>
          </a:p>
        </p:txBody>
      </p:sp>
      <p:sp>
        <p:nvSpPr>
          <p:cNvPr id="354" name="Shape 354" descr="save image"/>
          <p:cNvSpPr/>
          <p:nvPr/>
        </p:nvSpPr>
        <p:spPr>
          <a:xfrm>
            <a:off x="2393255" y="4243134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Shape 3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6912" y="1389457"/>
            <a:ext cx="3438856" cy="2216481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3188734" y="4483368"/>
            <a:ext cx="3857917" cy="125644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Shape 3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40423" y="960330"/>
            <a:ext cx="2630131" cy="1649108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4" name="Shape 84"/>
          <p:cNvSpPr txBox="1"/>
          <p:nvPr/>
        </p:nvSpPr>
        <p:spPr>
          <a:xfrm>
            <a:off x="793565" y="1937465"/>
            <a:ext cx="7145477" cy="226187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s-ES" sz="34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Links</a:t>
            </a: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</a:rPr>
              <a:t>https://www.opendatasoft.com/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</a:rPr>
              <a:t>https://www.opendatasoft.com/open-data-solutions/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</a:rPr>
              <a:t>https://github.com/opendatasoft</a:t>
            </a: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6" name="Shape 301" descr="ECD_Blau.png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96781" y="5950284"/>
            <a:ext cx="996128" cy="8640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6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/>
        </p:nvSpPr>
        <p:spPr>
          <a:xfrm>
            <a:off x="850173" y="617559"/>
            <a:ext cx="6565995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OPENDATASOFT :Portal Global 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glo</a:t>
            </a:r>
            <a:endParaRPr lang="es-E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62" name="Shape 362"/>
          <p:cNvSpPr/>
          <p:nvPr/>
        </p:nvSpPr>
        <p:spPr>
          <a:xfrm>
            <a:off x="1510244" y="6169151"/>
            <a:ext cx="5445914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</a:rPr>
              <a:t>https://public.opendatasoft.com/explore/?sort=modified/</a:t>
            </a:r>
          </a:p>
        </p:txBody>
      </p:sp>
      <p:pic>
        <p:nvPicPr>
          <p:cNvPr id="367" name="Shape 3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2352" y="1212476"/>
            <a:ext cx="7218430" cy="4777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/>
        </p:nvSpPr>
        <p:spPr>
          <a:xfrm>
            <a:off x="850174" y="634651"/>
            <a:ext cx="5238891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OPENDATASOFT : API </a:t>
            </a:r>
          </a:p>
        </p:txBody>
      </p:sp>
      <p:sp>
        <p:nvSpPr>
          <p:cNvPr id="373" name="Shape 373"/>
          <p:cNvSpPr/>
          <p:nvPr/>
        </p:nvSpPr>
        <p:spPr>
          <a:xfrm>
            <a:off x="1213803" y="6021001"/>
            <a:ext cx="6660998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</a:rPr>
              <a:t>https://public.opendatasoft.com/api/v1/console/datasets/1.0/search/</a:t>
            </a:r>
          </a:p>
        </p:txBody>
      </p:sp>
      <p:sp>
        <p:nvSpPr>
          <p:cNvPr id="374" name="Shape 374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Shape 379" descr="save image"/>
          <p:cNvSpPr/>
          <p:nvPr/>
        </p:nvSpPr>
        <p:spPr>
          <a:xfrm>
            <a:off x="4572000" y="3429000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Shape 3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9655" y="1245941"/>
            <a:ext cx="7707694" cy="44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Shape 3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6388" y="3809944"/>
            <a:ext cx="3000961" cy="1793235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Geoservicios</a:t>
            </a:r>
            <a:endParaRPr lang="es-ES" dirty="0"/>
          </a:p>
        </p:txBody>
      </p:sp>
      <p:sp>
        <p:nvSpPr>
          <p:cNvPr id="8" name="Shape 134">
            <a:extLst>
              <a:ext uri="{FF2B5EF4-FFF2-40B4-BE49-F238E27FC236}">
                <a16:creationId xmlns="" xmlns:a16="http://schemas.microsoft.com/office/drawing/2014/main" id="{8FF4F708-714A-47DA-979D-BB16AAED80AE}"/>
              </a:ext>
            </a:extLst>
          </p:cNvPr>
          <p:cNvSpPr/>
          <p:nvPr/>
        </p:nvSpPr>
        <p:spPr>
          <a:xfrm>
            <a:off x="229765" y="2168548"/>
            <a:ext cx="8481059" cy="292387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In computer programming, an application programming interface (API) is a set of subroutine definitions, protocols, and tools for </a:t>
            </a:r>
            <a:r>
              <a:rPr lang="en-US" sz="2000" b="1" dirty="0">
                <a:solidFill>
                  <a:srgbClr val="00A9E0"/>
                </a:solidFill>
                <a:latin typeface="Raleway"/>
              </a:rPr>
              <a:t>building</a:t>
            </a: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application software.  ( </a:t>
            </a: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….)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An API may be for a </a:t>
            </a:r>
            <a:r>
              <a:rPr lang="en-US" sz="2000" b="1" dirty="0">
                <a:solidFill>
                  <a:srgbClr val="00A9E0"/>
                </a:solidFill>
                <a:latin typeface="Raleway"/>
              </a:rPr>
              <a:t>web-based </a:t>
            </a: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system, operating system, database system, computer hardware, or software library. An API specification can take many forms, but often includes specifications for routines, data structures, object classes, variables, or remote calls.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25000"/>
              <a:buFont typeface="Arial"/>
              <a:buNone/>
            </a:pPr>
            <a:r>
              <a:rPr lang="en-US" sz="2000" b="1" dirty="0">
                <a:solidFill>
                  <a:srgbClr val="00A9E0"/>
                </a:solidFill>
                <a:latin typeface="Raleway"/>
              </a:rPr>
              <a:t>Documentation</a:t>
            </a:r>
            <a:r>
              <a:rPr lang="es-ES" sz="1800" u="none" strike="noStrike" cap="none" dirty="0">
                <a:solidFill>
                  <a:srgbClr val="C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for the </a:t>
            </a:r>
            <a:r>
              <a:rPr lang="en-US" sz="2000" b="1" dirty="0">
                <a:solidFill>
                  <a:srgbClr val="00A9E0"/>
                </a:solidFill>
                <a:latin typeface="Raleway"/>
              </a:rPr>
              <a:t>API </a:t>
            </a: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is usually provided to facilitate usage</a:t>
            </a:r>
          </a:p>
        </p:txBody>
      </p:sp>
      <p:sp>
        <p:nvSpPr>
          <p:cNvPr id="9" name="Shape 135">
            <a:extLst>
              <a:ext uri="{FF2B5EF4-FFF2-40B4-BE49-F238E27FC236}">
                <a16:creationId xmlns="" xmlns:a16="http://schemas.microsoft.com/office/drawing/2014/main" id="{9515374C-D53A-4F6C-A35D-66938E8C8120}"/>
              </a:ext>
            </a:extLst>
          </p:cNvPr>
          <p:cNvSpPr txBox="1"/>
          <p:nvPr/>
        </p:nvSpPr>
        <p:spPr>
          <a:xfrm>
            <a:off x="285746" y="5354889"/>
            <a:ext cx="6342114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rgbClr val="000000"/>
              </a:buClr>
              <a:buSzPct val="25000"/>
              <a:buFont typeface="Arial"/>
              <a:defRPr u="sng">
                <a:solidFill>
                  <a:schemeClr val="hlink"/>
                </a:solidFill>
              </a:defRPr>
            </a:lvl1pPr>
          </a:lstStyle>
          <a:p>
            <a:r>
              <a:rPr lang="es-ES" dirty="0"/>
              <a:t>Fuente: https://en.wikipedia.org/wiki/Application_programming_interface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0A0F4C41-01A8-46C6-97BF-5E309B8FE8BB}"/>
              </a:ext>
            </a:extLst>
          </p:cNvPr>
          <p:cNvSpPr/>
          <p:nvPr/>
        </p:nvSpPr>
        <p:spPr>
          <a:xfrm>
            <a:off x="285746" y="1459807"/>
            <a:ext cx="5780750" cy="446276"/>
          </a:xfrm>
          <a:prstGeom prst="rect">
            <a:avLst/>
          </a:prstGeom>
          <a:noFill/>
          <a:ln>
            <a:noFill/>
          </a:ln>
        </p:spPr>
        <p:txBody>
          <a:bodyPr lIns="0" tIns="24650" rIns="0" bIns="0" anchor="ctr" anchorCtr="0">
            <a:noAutofit/>
          </a:bodyPr>
          <a:lstStyle/>
          <a:p>
            <a:pPr>
              <a:buClr>
                <a:schemeClr val="dk1"/>
              </a:buClr>
              <a:buSzPct val="25000"/>
              <a:buFont typeface="Raleway"/>
            </a:pP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API- </a:t>
            </a:r>
            <a:r>
              <a:rPr lang="es-ES" sz="2300" b="1" dirty="0" err="1">
                <a:solidFill>
                  <a:schemeClr val="tx2">
                    <a:lumMod val="75000"/>
                  </a:schemeClr>
                </a:solidFill>
                <a:latin typeface="Raleway"/>
              </a:rPr>
              <a:t>Application</a:t>
            </a: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 </a:t>
            </a:r>
            <a:r>
              <a:rPr lang="es-ES" sz="2300" b="1" dirty="0" err="1">
                <a:solidFill>
                  <a:schemeClr val="tx2">
                    <a:lumMod val="75000"/>
                  </a:schemeClr>
                </a:solidFill>
                <a:latin typeface="Raleway"/>
              </a:rPr>
              <a:t>Programming</a:t>
            </a: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892155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/>
          <p:nvPr/>
        </p:nvSpPr>
        <p:spPr>
          <a:xfrm>
            <a:off x="594845" y="585474"/>
            <a:ext cx="1302090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CKAN</a:t>
            </a:r>
          </a:p>
        </p:txBody>
      </p:sp>
      <p:sp>
        <p:nvSpPr>
          <p:cNvPr id="388" name="Shape 388"/>
          <p:cNvSpPr txBox="1"/>
          <p:nvPr/>
        </p:nvSpPr>
        <p:spPr>
          <a:xfrm>
            <a:off x="429394" y="1389457"/>
            <a:ext cx="2867630" cy="2429121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Sede:  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Cambrigde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UK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Fundación : 2004 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 negocio: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Fundación Open 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Knowledge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International </a:t>
            </a:r>
          </a:p>
          <a:p>
            <a:pPr>
              <a:buClr>
                <a:srgbClr val="000000"/>
              </a:buClr>
              <a:buSzPct val="25000"/>
            </a:pP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 </a:t>
            </a:r>
            <a:r>
              <a:rPr lang="es-ES" sz="13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OpenSource</a:t>
            </a:r>
            <a:r>
              <a:rPr lang="es-ES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pero también ofrecen servicio (de pago) de Hosting.</a:t>
            </a: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</a:pPr>
            <a:endParaRPr sz="13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429394" y="4724742"/>
            <a:ext cx="8485056" cy="11205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>
                <a:latin typeface="Raleway" panose="020B0604020202020204" charset="0"/>
              </a:rPr>
              <a:t>Open Knowledge International (OKI) (known as the Open Knowledge Foundation (OKF) until April 2014,</a:t>
            </a:r>
            <a:r>
              <a:rPr lang="es-ES" sz="1600">
                <a:latin typeface="Raleway" panose="020B0604020202020204" charset="0"/>
                <a:hlinkClick r:id="rId3"/>
              </a:rPr>
              <a:t>[2]</a:t>
            </a:r>
            <a:r>
              <a:rPr lang="es-ES" sz="1600">
                <a:latin typeface="Raleway" panose="020B0604020202020204" charset="0"/>
              </a:rPr>
              <a:t> then Open Knowledge until May 2016</a:t>
            </a:r>
            <a:r>
              <a:rPr lang="es-ES" sz="1600">
                <a:latin typeface="Raleway" panose="020B0604020202020204" charset="0"/>
                <a:hlinkClick r:id="rId4"/>
              </a:rPr>
              <a:t>[3]</a:t>
            </a:r>
            <a:r>
              <a:rPr lang="es-ES" sz="1600">
                <a:latin typeface="Raleway" panose="020B0604020202020204" charset="0"/>
              </a:rPr>
              <a:t>) is a global non-profit network that promotes and shares information at no charge, including both content and data.</a:t>
            </a:r>
            <a:r>
              <a:rPr lang="es-ES" sz="1600">
                <a:latin typeface="Raleway" panose="020B0604020202020204" charset="0"/>
                <a:hlinkClick r:id="rId5"/>
              </a:rPr>
              <a:t>[4]</a:t>
            </a:r>
            <a:r>
              <a:rPr lang="es-ES" sz="1600">
                <a:latin typeface="Raleway" panose="020B0604020202020204" charset="0"/>
              </a:rPr>
              <a:t> It was founded by </a:t>
            </a:r>
            <a:r>
              <a:rPr lang="es-ES" sz="1600">
                <a:latin typeface="Raleway" panose="020B0604020202020204" charset="0"/>
                <a:hlinkClick r:id="rId6"/>
              </a:rPr>
              <a:t>Rufus Pollock</a:t>
            </a:r>
            <a:r>
              <a:rPr lang="es-ES" sz="1600">
                <a:latin typeface="Raleway" panose="020B0604020202020204" charset="0"/>
              </a:rPr>
              <a:t> on 24 May 2004</a:t>
            </a:r>
            <a:r>
              <a:rPr lang="es-ES" sz="1600">
                <a:latin typeface="Raleway" panose="020B0604020202020204" charset="0"/>
                <a:hlinkClick r:id="rId7"/>
              </a:rPr>
              <a:t>[5]</a:t>
            </a:r>
            <a:r>
              <a:rPr lang="es-ES" sz="1600">
                <a:latin typeface="Raleway" panose="020B0604020202020204" charset="0"/>
              </a:rPr>
              <a:t> in </a:t>
            </a:r>
            <a:r>
              <a:rPr lang="es-ES" sz="1600">
                <a:latin typeface="Raleway" panose="020B0604020202020204" charset="0"/>
                <a:hlinkClick r:id="rId8"/>
              </a:rPr>
              <a:t>Cambridge</a:t>
            </a:r>
            <a:r>
              <a:rPr lang="es-ES" sz="1600">
                <a:latin typeface="Raleway" panose="020B0604020202020204" charset="0"/>
              </a:rPr>
              <a:t>, UK.</a:t>
            </a:r>
          </a:p>
        </p:txBody>
      </p:sp>
      <p:sp>
        <p:nvSpPr>
          <p:cNvPr id="390" name="Shape 390"/>
          <p:cNvSpPr txBox="1"/>
          <p:nvPr/>
        </p:nvSpPr>
        <p:spPr>
          <a:xfrm>
            <a:off x="580606" y="6254995"/>
            <a:ext cx="6559923" cy="264829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rgbClr val="000000"/>
              </a:buClr>
              <a:buSzPct val="25000"/>
              <a:buFont typeface="Arial"/>
              <a:defRPr sz="1600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/>
              <a:t>Fuente: https://en.wikipedia.org/wiki/Open_Knowledge_International</a:t>
            </a:r>
          </a:p>
        </p:txBody>
      </p:sp>
      <p:sp>
        <p:nvSpPr>
          <p:cNvPr id="394" name="Shape 394" descr="save image"/>
          <p:cNvSpPr/>
          <p:nvPr/>
        </p:nvSpPr>
        <p:spPr>
          <a:xfrm>
            <a:off x="2393255" y="4243134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Shape 39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400913" y="1092113"/>
            <a:ext cx="3657367" cy="2592308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15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 descr="save image"/>
          <p:cNvSpPr/>
          <p:nvPr/>
        </p:nvSpPr>
        <p:spPr>
          <a:xfrm>
            <a:off x="2393255" y="4243134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Shape 3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00785" y="933371"/>
            <a:ext cx="2936920" cy="2127806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5" name="Shape 84"/>
          <p:cNvSpPr txBox="1"/>
          <p:nvPr/>
        </p:nvSpPr>
        <p:spPr>
          <a:xfrm>
            <a:off x="530535" y="2984361"/>
            <a:ext cx="6052452" cy="226187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s-ES" sz="34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Links</a:t>
            </a: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4"/>
              </a:rPr>
              <a:t>https://ckan.org</a:t>
            </a:r>
            <a:endParaRPr lang="es-ES" sz="2200" u="sng" dirty="0">
              <a:solidFill>
                <a:schemeClr val="hlink"/>
              </a:solidFill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5"/>
              </a:rPr>
              <a:t>https://github.com/ckan/ckan</a:t>
            </a:r>
            <a:endParaRPr lang="es-ES" sz="2200" u="sng" dirty="0">
              <a:solidFill>
                <a:schemeClr val="hlink"/>
              </a:solidFill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</a:rPr>
              <a:t>https://datahub.io</a:t>
            </a: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/>
          <p:nvPr/>
        </p:nvSpPr>
        <p:spPr>
          <a:xfrm>
            <a:off x="849330" y="626105"/>
            <a:ext cx="4682679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CKAN : Portal global</a:t>
            </a:r>
          </a:p>
        </p:txBody>
      </p:sp>
      <p:sp>
        <p:nvSpPr>
          <p:cNvPr id="403" name="Shape 403"/>
          <p:cNvSpPr/>
          <p:nvPr/>
        </p:nvSpPr>
        <p:spPr>
          <a:xfrm>
            <a:off x="3190670" y="5855889"/>
            <a:ext cx="2732508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</a:rPr>
              <a:t>http://dataportals.org/ </a:t>
            </a:r>
          </a:p>
        </p:txBody>
      </p:sp>
      <p:sp>
        <p:nvSpPr>
          <p:cNvPr id="408" name="Shape 408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Shape 4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0240" y="1199960"/>
            <a:ext cx="7413121" cy="4655929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Shape 410"/>
          <p:cNvSpPr/>
          <p:nvPr/>
        </p:nvSpPr>
        <p:spPr>
          <a:xfrm>
            <a:off x="3160208" y="6194378"/>
            <a:ext cx="2547103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</a:rPr>
              <a:t>https://datahub.io/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/>
        </p:nvSpPr>
        <p:spPr>
          <a:xfrm>
            <a:off x="850174" y="415602"/>
            <a:ext cx="3033557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CKAN : API </a:t>
            </a:r>
          </a:p>
        </p:txBody>
      </p:sp>
      <p:sp>
        <p:nvSpPr>
          <p:cNvPr id="416" name="Shape 416"/>
          <p:cNvSpPr/>
          <p:nvPr/>
        </p:nvSpPr>
        <p:spPr>
          <a:xfrm>
            <a:off x="2252036" y="6218286"/>
            <a:ext cx="4793324" cy="279210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500" dirty="0">
                <a:solidFill>
                  <a:srgbClr val="00B0F0"/>
                </a:solidFill>
                <a:latin typeface="Raleway" panose="020B0604020202020204" charset="0"/>
              </a:rPr>
              <a:t>http://docs.ckan.org/en/latest/api/index.html</a:t>
            </a:r>
          </a:p>
        </p:txBody>
      </p:sp>
      <p:sp>
        <p:nvSpPr>
          <p:cNvPr id="417" name="Shape 417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Shape 422" descr="save image"/>
          <p:cNvSpPr/>
          <p:nvPr/>
        </p:nvSpPr>
        <p:spPr>
          <a:xfrm>
            <a:off x="4572000" y="3429000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Shape 423" descr="save image"/>
          <p:cNvSpPr/>
          <p:nvPr/>
        </p:nvSpPr>
        <p:spPr>
          <a:xfrm>
            <a:off x="4710240" y="3567255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4" name="Shape 4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9836" y="866682"/>
            <a:ext cx="8149249" cy="5124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/>
        </p:nvSpPr>
        <p:spPr>
          <a:xfrm>
            <a:off x="3569082" y="483968"/>
            <a:ext cx="5080768" cy="362972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rgbClr val="000000"/>
              </a:buClr>
              <a:buSzPct val="100000"/>
              <a:defRPr sz="2800" b="1">
                <a:solidFill>
                  <a:srgbClr val="00B0F0"/>
                </a:solidFill>
                <a:latin typeface="Raleway" panose="020B0604020202020204" charset="0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CKAN : API NIVELES </a:t>
            </a:r>
          </a:p>
        </p:txBody>
      </p:sp>
      <p:sp>
        <p:nvSpPr>
          <p:cNvPr id="417" name="Shape 417" descr="save image"/>
          <p:cNvSpPr/>
          <p:nvPr/>
        </p:nvSpPr>
        <p:spPr>
          <a:xfrm>
            <a:off x="4433760" y="3290746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Shape 422" descr="save image"/>
          <p:cNvSpPr/>
          <p:nvPr/>
        </p:nvSpPr>
        <p:spPr>
          <a:xfrm>
            <a:off x="4572000" y="3429000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Shape 423" descr="save image"/>
          <p:cNvSpPr/>
          <p:nvPr/>
        </p:nvSpPr>
        <p:spPr>
          <a:xfrm>
            <a:off x="4710240" y="3567255"/>
            <a:ext cx="276479" cy="276508"/>
          </a:xfrm>
          <a:prstGeom prst="rect">
            <a:avLst/>
          </a:prstGeom>
          <a:noFill/>
          <a:ln>
            <a:noFill/>
          </a:ln>
        </p:spPr>
        <p:txBody>
          <a:bodyPr lIns="82932" tIns="41454" rIns="82932" bIns="41454" anchor="t" anchorCtr="0">
            <a:noAutofit/>
          </a:bodyPr>
          <a:lstStyle/>
          <a:p>
            <a:pPr>
              <a:buClr>
                <a:srgbClr val="000000"/>
              </a:buClr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Shape 84"/>
          <p:cNvSpPr txBox="1"/>
          <p:nvPr/>
        </p:nvSpPr>
        <p:spPr>
          <a:xfrm>
            <a:off x="276480" y="730580"/>
            <a:ext cx="6052452" cy="1347698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s-ES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GLOBAL “API”:</a:t>
            </a: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2200" u="sng" dirty="0">
                <a:solidFill>
                  <a:schemeClr val="hlink"/>
                </a:solidFill>
                <a:hlinkClick r:id="rId3"/>
              </a:rPr>
              <a:t>http://dataportals.org/api/data.json/</a:t>
            </a:r>
            <a:endParaRPr lang="es-ES" sz="2200" u="sng" dirty="0">
              <a:solidFill>
                <a:schemeClr val="hlink"/>
              </a:solidFill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200" b="1" u="sng" dirty="0">
              <a:solidFill>
                <a:schemeClr val="hlink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Shape 84"/>
          <p:cNvSpPr txBox="1"/>
          <p:nvPr/>
        </p:nvSpPr>
        <p:spPr>
          <a:xfrm>
            <a:off x="276477" y="1697566"/>
            <a:ext cx="8720508" cy="214619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s-ES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Domain</a:t>
            </a:r>
            <a:r>
              <a:rPr lang="es-ES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“API”:</a:t>
            </a:r>
          </a:p>
          <a:p>
            <a:pPr lvl="0">
              <a:buClr>
                <a:srgbClr val="000000"/>
              </a:buClr>
              <a:buSzPct val="25000"/>
            </a:pPr>
            <a:r>
              <a:rPr lang="ca-ES" sz="1500" b="1" dirty="0">
                <a:latin typeface="Raleway" panose="020B0604020202020204" charset="0"/>
                <a:hlinkClick r:id="rId4"/>
              </a:rPr>
              <a:t>http://demo.ckan.org</a:t>
            </a:r>
            <a:r>
              <a:rPr lang="ca-ES" sz="1500" dirty="0">
                <a:latin typeface="Raleway" panose="020B0604020202020204" charset="0"/>
                <a:hlinkClick r:id="rId4"/>
              </a:rPr>
              <a:t>/api/3/action/package_search?q=museu</a:t>
            </a:r>
            <a:endParaRPr lang="ca-ES" sz="1500" dirty="0">
              <a:latin typeface="Raleway" panose="020B0604020202020204" charset="0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ca-ES" sz="1500" b="1" dirty="0">
                <a:latin typeface="Raleway" panose="020B0604020202020204" charset="0"/>
                <a:hlinkClick r:id="rId5"/>
              </a:rPr>
              <a:t>http://opendata-ajuntament.barcelona.cat/data</a:t>
            </a:r>
            <a:r>
              <a:rPr lang="ca-ES" sz="1500" dirty="0">
                <a:latin typeface="Raleway" panose="020B0604020202020204" charset="0"/>
                <a:hlinkClick r:id="rId5"/>
              </a:rPr>
              <a:t>/api/3/action/package_search?q=museu</a:t>
            </a:r>
            <a:endParaRPr lang="ca-ES" sz="1500" dirty="0">
              <a:latin typeface="Raleway" panose="020B0604020202020204" charset="0"/>
            </a:endParaRPr>
          </a:p>
          <a:p>
            <a:pPr lvl="0">
              <a:buClr>
                <a:srgbClr val="000000"/>
              </a:buClr>
              <a:buSzPct val="25000"/>
            </a:pPr>
            <a:endParaRPr lang="ca-ES" sz="1500" dirty="0">
              <a:latin typeface="Raleway" panose="020B0604020202020204" charset="0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ca-ES" sz="1500" b="1" dirty="0">
                <a:latin typeface="Raleway" panose="020B0604020202020204" charset="0"/>
                <a:hlinkClick r:id="rId6"/>
              </a:rPr>
              <a:t>http://demo.ckan.org</a:t>
            </a:r>
            <a:r>
              <a:rPr lang="ca-ES" sz="1500" dirty="0">
                <a:latin typeface="Raleway" panose="020B0604020202020204" charset="0"/>
                <a:hlinkClick r:id="rId6"/>
              </a:rPr>
              <a:t>/api/3/action/resource_search?query=description:Museu</a:t>
            </a:r>
            <a:endParaRPr lang="ca-ES" sz="1500" dirty="0">
              <a:latin typeface="Raleway" panose="020B0604020202020204" charset="0"/>
            </a:endParaRPr>
          </a:p>
          <a:p>
            <a:pPr lvl="0">
              <a:buClr>
                <a:srgbClr val="000000"/>
              </a:buClr>
              <a:buSzPct val="25000"/>
            </a:pPr>
            <a:endParaRPr lang="ca-ES" sz="1500" dirty="0">
              <a:latin typeface="Raleway" panose="020B0604020202020204" charset="0"/>
            </a:endParaRPr>
          </a:p>
          <a:p>
            <a:pPr lvl="0">
              <a:buClr>
                <a:srgbClr val="000000"/>
              </a:buClr>
              <a:buSzPct val="25000"/>
            </a:pPr>
            <a:r>
              <a:rPr lang="es-ES" sz="1500" b="1" u="sng" dirty="0">
                <a:solidFill>
                  <a:schemeClr val="hlink"/>
                </a:solidFill>
                <a:latin typeface="Raleway" panose="020B0604020202020204" charset="0"/>
                <a:ea typeface="Raleway"/>
                <a:cs typeface="Raleway"/>
                <a:sym typeface="Raleway"/>
              </a:rPr>
              <a:t>http://opendata-ajuntament.barcelona.cat/data</a:t>
            </a:r>
            <a:r>
              <a:rPr lang="es-ES" sz="1500" u="sng" dirty="0">
                <a:solidFill>
                  <a:schemeClr val="hlink"/>
                </a:solidFill>
                <a:latin typeface="Raleway" panose="020B0604020202020204" charset="0"/>
                <a:ea typeface="Raleway"/>
                <a:cs typeface="Raleway"/>
                <a:sym typeface="Raleway"/>
              </a:rPr>
              <a:t>/api/3/action/resource_search?query=description:barri</a:t>
            </a: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Shape 84"/>
          <p:cNvSpPr txBox="1"/>
          <p:nvPr/>
        </p:nvSpPr>
        <p:spPr>
          <a:xfrm>
            <a:off x="276478" y="3937138"/>
            <a:ext cx="8569067" cy="214619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s-ES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Dataset</a:t>
            </a:r>
            <a:r>
              <a:rPr lang="es-ES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“API”: (</a:t>
            </a:r>
            <a:r>
              <a:rPr lang="es-ES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FileStore</a:t>
            </a:r>
            <a:r>
              <a:rPr lang="es-ES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y </a:t>
            </a:r>
            <a:r>
              <a:rPr lang="es-ES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DataStore</a:t>
            </a:r>
            <a:r>
              <a:rPr lang="es-ES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):</a:t>
            </a:r>
          </a:p>
          <a:p>
            <a:pPr>
              <a:buClr>
                <a:schemeClr val="dk1"/>
              </a:buClr>
            </a:pPr>
            <a:endParaRPr lang="es-ES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200" b="1" u="sng" dirty="0">
              <a:solidFill>
                <a:schemeClr val="hlink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>
              <a:buClr>
                <a:srgbClr val="000000"/>
              </a:buClr>
              <a:buSzPct val="25000"/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sz="21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13" name="Tabla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115131"/>
              </p:ext>
            </p:extLst>
          </p:nvPr>
        </p:nvGraphicFramePr>
        <p:xfrm>
          <a:off x="276478" y="4401833"/>
          <a:ext cx="7466799" cy="1271940"/>
        </p:xfrm>
        <a:graphic>
          <a:graphicData uri="http://schemas.openxmlformats.org/drawingml/2006/table">
            <a:tbl>
              <a:tblPr/>
              <a:tblGrid>
                <a:gridCol w="1471907">
                  <a:extLst>
                    <a:ext uri="{9D8B030D-6E8A-4147-A177-3AD203B41FA5}">
                      <a16:colId xmlns="" xmlns:a16="http://schemas.microsoft.com/office/drawing/2014/main" val="2527910659"/>
                    </a:ext>
                  </a:extLst>
                </a:gridCol>
                <a:gridCol w="5994892">
                  <a:extLst>
                    <a:ext uri="{9D8B030D-6E8A-4147-A177-3AD203B41FA5}">
                      <a16:colId xmlns="" xmlns:a16="http://schemas.microsoft.com/office/drawing/2014/main" val="1994920923"/>
                    </a:ext>
                  </a:extLst>
                </a:gridCol>
              </a:tblGrid>
              <a:tr h="317985">
                <a:tc>
                  <a:txBody>
                    <a:bodyPr/>
                    <a:lstStyle/>
                    <a:p>
                      <a:r>
                        <a:rPr lang="es-ES" sz="1500" dirty="0" err="1">
                          <a:effectLst/>
                          <a:latin typeface="Raleway" panose="020B0604020202020204" charset="0"/>
                        </a:rPr>
                        <a:t>Create</a:t>
                      </a:r>
                      <a:endParaRPr lang="es-ES" sz="1500" dirty="0">
                        <a:effectLst/>
                        <a:latin typeface="Raleway" panose="020B0604020202020204" charset="0"/>
                      </a:endParaRP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None/>
                      </a:pPr>
                      <a:r>
                        <a:rPr lang="es-ES" sz="16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http://demo.ckan.org/api/action/datastore_create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5789409"/>
                  </a:ext>
                </a:extLst>
              </a:tr>
              <a:tr h="317985">
                <a:tc>
                  <a:txBody>
                    <a:bodyPr/>
                    <a:lstStyle/>
                    <a:p>
                      <a:r>
                        <a:rPr lang="es-ES" sz="1500">
                          <a:effectLst/>
                          <a:latin typeface="Raleway" panose="020B0604020202020204" charset="0"/>
                        </a:rPr>
                        <a:t>Update / Insert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None/>
                      </a:pPr>
                      <a:r>
                        <a:rPr lang="es-ES" sz="16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http://demo.ckan.org/api/action/datastore_upsert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76220529"/>
                  </a:ext>
                </a:extLst>
              </a:tr>
              <a:tr h="317985">
                <a:tc>
                  <a:txBody>
                    <a:bodyPr/>
                    <a:lstStyle/>
                    <a:p>
                      <a:r>
                        <a:rPr lang="es-ES" sz="1500">
                          <a:effectLst/>
                          <a:latin typeface="Raleway" panose="020B0604020202020204" charset="0"/>
                        </a:rPr>
                        <a:t>Query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None/>
                      </a:pPr>
                      <a:r>
                        <a:rPr lang="es-ES" sz="16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http://demo.ckan.org/api/action/datastore_search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69553189"/>
                  </a:ext>
                </a:extLst>
              </a:tr>
              <a:tr h="317985">
                <a:tc>
                  <a:txBody>
                    <a:bodyPr/>
                    <a:lstStyle/>
                    <a:p>
                      <a:r>
                        <a:rPr lang="es-ES" sz="1500" dirty="0" err="1">
                          <a:effectLst/>
                          <a:latin typeface="Raleway" panose="020B0604020202020204" charset="0"/>
                        </a:rPr>
                        <a:t>Query</a:t>
                      </a:r>
                      <a:r>
                        <a:rPr lang="es-ES" sz="1500" dirty="0">
                          <a:effectLst/>
                          <a:latin typeface="Raleway" panose="020B0604020202020204" charset="0"/>
                        </a:rPr>
                        <a:t> (</a:t>
                      </a:r>
                      <a:r>
                        <a:rPr lang="es-ES" sz="1500" dirty="0" err="1">
                          <a:effectLst/>
                          <a:latin typeface="Raleway" panose="020B0604020202020204" charset="0"/>
                        </a:rPr>
                        <a:t>via</a:t>
                      </a:r>
                      <a:r>
                        <a:rPr lang="es-ES" sz="1500" dirty="0">
                          <a:effectLst/>
                          <a:latin typeface="Raleway" panose="020B0604020202020204" charset="0"/>
                        </a:rPr>
                        <a:t> SQL)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None/>
                      </a:pPr>
                      <a:r>
                        <a:rPr lang="es-ES" sz="16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http://demo.ckan.org/api/action/datastore_search_sql</a:t>
                      </a:r>
                    </a:p>
                  </a:txBody>
                  <a:tcPr marL="43200" marR="43200" marT="34564" marB="3456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98398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654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296453B-143D-4E64-BB39-133A45E9D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33" y="608139"/>
            <a:ext cx="2030807" cy="553496"/>
          </a:xfrm>
        </p:spPr>
        <p:txBody>
          <a:bodyPr>
            <a:normAutofit/>
          </a:bodyPr>
          <a:lstStyle/>
          <a:p>
            <a:pPr algn="l"/>
            <a:r>
              <a:rPr lang="es-ES" sz="2000" dirty="0"/>
              <a:t>Portales CKAN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="" xmlns:a16="http://schemas.microsoft.com/office/drawing/2014/main" id="{182D7AE6-6697-4B26-A03E-2D727905E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076" y="943884"/>
            <a:ext cx="2214982" cy="188598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Rectángulo 3">
            <a:extLst>
              <a:ext uri="{FF2B5EF4-FFF2-40B4-BE49-F238E27FC236}">
                <a16:creationId xmlns="" xmlns:a16="http://schemas.microsoft.com/office/drawing/2014/main" id="{87887F84-D003-4E6A-9555-0FF6650F6026}"/>
              </a:ext>
            </a:extLst>
          </p:cNvPr>
          <p:cNvSpPr/>
          <p:nvPr/>
        </p:nvSpPr>
        <p:spPr>
          <a:xfrm>
            <a:off x="77057" y="1615532"/>
            <a:ext cx="5563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/>
              <a:t>http://opendata-ajuntament.barcelona.cat/data/es/dataset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="" xmlns:a16="http://schemas.microsoft.com/office/drawing/2014/main" id="{0754DD66-4EA6-4C81-9DA4-C1E6ED947481}"/>
              </a:ext>
            </a:extLst>
          </p:cNvPr>
          <p:cNvSpPr/>
          <p:nvPr/>
        </p:nvSpPr>
        <p:spPr>
          <a:xfrm>
            <a:off x="382966" y="3778590"/>
            <a:ext cx="2069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https://data.gov.uk/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7A8DFD1D-B4BA-4602-8B6B-2BA5F8E94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016" y="3429000"/>
            <a:ext cx="3098465" cy="200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36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87"/>
          <p:cNvSpPr txBox="1"/>
          <p:nvPr/>
        </p:nvSpPr>
        <p:spPr>
          <a:xfrm>
            <a:off x="905856" y="1096371"/>
            <a:ext cx="4119071" cy="675445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 algn="ctr">
              <a:buClr>
                <a:srgbClr val="2CACE9"/>
              </a:buClr>
              <a:buSzPct val="25000"/>
            </a:pPr>
            <a:r>
              <a:rPr lang="es-ES" sz="24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Conclusiones</a:t>
            </a:r>
          </a:p>
        </p:txBody>
      </p:sp>
      <p:sp>
        <p:nvSpPr>
          <p:cNvPr id="113" name="Shape 84"/>
          <p:cNvSpPr txBox="1"/>
          <p:nvPr/>
        </p:nvSpPr>
        <p:spPr>
          <a:xfrm>
            <a:off x="632210" y="1846358"/>
            <a:ext cx="8091548" cy="2261876"/>
          </a:xfrm>
          <a:prstGeom prst="rect">
            <a:avLst/>
          </a:prstGeom>
          <a:noFill/>
          <a:ln>
            <a:noFill/>
          </a:ln>
        </p:spPr>
        <p:txBody>
          <a:bodyPr lIns="82909" tIns="82909" rIns="82909" bIns="82909" anchor="t" anchorCtr="0">
            <a:noAutofit/>
          </a:bodyPr>
          <a:lstStyle/>
          <a:p>
            <a:pPr marL="414726" indent="-414726">
              <a:buClr>
                <a:schemeClr val="dk1"/>
              </a:buClr>
              <a:buSzPct val="25000"/>
              <a:buFont typeface="Wingdings" panose="05000000000000000000" pitchFamily="2" charset="2"/>
              <a:buChar char="q"/>
            </a:pP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CKAN es </a:t>
            </a:r>
            <a:r>
              <a:rPr lang="es-ES" sz="2900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OpenSource</a:t>
            </a:r>
            <a:endParaRPr lang="es-ES" sz="29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14726" indent="-414726">
              <a:buClr>
                <a:schemeClr val="dk1"/>
              </a:buClr>
              <a:buSzPct val="25000"/>
              <a:buFont typeface="Wingdings" panose="05000000000000000000" pitchFamily="2" charset="2"/>
              <a:buChar char="q"/>
            </a:pP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Puedo instalarlo en mi servidor o utilizar servicio web</a:t>
            </a:r>
          </a:p>
          <a:p>
            <a:pPr marL="414726" indent="-414726">
              <a:buClr>
                <a:schemeClr val="dk1"/>
              </a:buClr>
              <a:buSzPct val="25000"/>
              <a:buFont typeface="Wingdings" panose="05000000000000000000" pitchFamily="2" charset="2"/>
              <a:buChar char="q"/>
            </a:pP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Puedo automatizar la gestión de </a:t>
            </a:r>
            <a:r>
              <a:rPr lang="es-ES" sz="2900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datasets</a:t>
            </a:r>
            <a:endParaRPr lang="es-ES" sz="29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14726" indent="-414726">
              <a:buClr>
                <a:schemeClr val="dk1"/>
              </a:buClr>
              <a:buSzPct val="25000"/>
              <a:buFont typeface="Wingdings" panose="05000000000000000000" pitchFamily="2" charset="2"/>
              <a:buChar char="q"/>
            </a:pP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Todos los </a:t>
            </a:r>
            <a:r>
              <a:rPr lang="es-ES" sz="2900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Datasets</a:t>
            </a: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están expuestos </a:t>
            </a:r>
            <a:r>
              <a:rPr lang="es-ES" sz="2900" b="1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via</a:t>
            </a:r>
            <a:r>
              <a:rPr lang="es-ES" sz="29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API</a:t>
            </a:r>
          </a:p>
          <a:p>
            <a:pPr marL="518408" indent="-518408">
              <a:buClr>
                <a:schemeClr val="dk1"/>
              </a:buClr>
              <a:buSzPct val="25000"/>
              <a:buFont typeface="Wingdings" panose="05000000000000000000" pitchFamily="2" charset="2"/>
              <a:buChar char="q"/>
            </a:pPr>
            <a:endParaRPr lang="es-ES" sz="33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</a:pPr>
            <a:endParaRPr lang="es-ES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11045" indent="-311045">
              <a:buClr>
                <a:schemeClr val="dk1"/>
              </a:buClr>
              <a:buFont typeface="Wingdings" panose="05000000000000000000" pitchFamily="2" charset="2"/>
              <a:buChar char="q"/>
            </a:pPr>
            <a:endParaRPr lang="es-ES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11045" indent="-311045">
              <a:buClr>
                <a:schemeClr val="dk1"/>
              </a:buClr>
              <a:buFont typeface="Wingdings" panose="05000000000000000000" pitchFamily="2" charset="2"/>
              <a:buChar char="q"/>
            </a:pPr>
            <a:endParaRPr lang="es-ES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11045" indent="-311045">
              <a:buClr>
                <a:schemeClr val="dk1"/>
              </a:buClr>
              <a:buFont typeface="Wingdings" panose="05000000000000000000" pitchFamily="2" charset="2"/>
              <a:buChar char="q"/>
            </a:pPr>
            <a:endParaRPr lang="es-ES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8026" y="1222049"/>
            <a:ext cx="41754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>
                <a:solidFill>
                  <a:schemeClr val="tx2">
                    <a:lumMod val="75000"/>
                  </a:schemeClr>
                </a:solidFill>
              </a:rPr>
              <a:t>Ejemplos</a:t>
            </a:r>
            <a:r>
              <a:rPr lang="ca-E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ca-ES" dirty="0" err="1">
                <a:solidFill>
                  <a:schemeClr val="tx2">
                    <a:lumMod val="75000"/>
                  </a:schemeClr>
                </a:solidFill>
              </a:rPr>
              <a:t>utilización</a:t>
            </a:r>
            <a:r>
              <a:rPr lang="ca-ES" dirty="0">
                <a:solidFill>
                  <a:schemeClr val="tx2">
                    <a:lumMod val="75000"/>
                  </a:schemeClr>
                </a:solidFill>
              </a:rPr>
              <a:t> API </a:t>
            </a:r>
            <a:r>
              <a:rPr lang="ca-ES" dirty="0" err="1">
                <a:solidFill>
                  <a:schemeClr val="tx2">
                    <a:lumMod val="75000"/>
                  </a:schemeClr>
                </a:solidFill>
              </a:rPr>
              <a:t>Socrata</a:t>
            </a:r>
            <a:r>
              <a:rPr lang="ca-ES" dirty="0">
                <a:solidFill>
                  <a:schemeClr val="tx2">
                    <a:lumMod val="75000"/>
                  </a:schemeClr>
                </a:solidFill>
              </a:rPr>
              <a:t> y CKAN</a:t>
            </a:r>
          </a:p>
          <a:p>
            <a:endParaRPr lang="ca-ES" dirty="0">
              <a:solidFill>
                <a:schemeClr val="tx2">
                  <a:lumMod val="75000"/>
                </a:schemeClr>
              </a:solidFill>
            </a:endParaRPr>
          </a:p>
          <a:p>
            <a:endParaRPr lang="ca-ES" dirty="0">
              <a:solidFill>
                <a:schemeClr val="tx2">
                  <a:lumMod val="75000"/>
                </a:schemeClr>
              </a:solidFill>
            </a:endParaRPr>
          </a:p>
          <a:p>
            <a:endParaRPr lang="ca-E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ca-ES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ca-ES" dirty="0" err="1">
                <a:solidFill>
                  <a:schemeClr val="tx2">
                    <a:lumMod val="75000"/>
                  </a:schemeClr>
                </a:solidFill>
              </a:rPr>
              <a:t>utilización-servicio-opendata</a:t>
            </a:r>
            <a:endParaRPr lang="ca-E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511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Geoservicios</a:t>
            </a:r>
            <a:endParaRPr lang="es-ES" dirty="0"/>
          </a:p>
        </p:txBody>
      </p:sp>
      <p:sp>
        <p:nvSpPr>
          <p:cNvPr id="6" name="Shape 134">
            <a:extLst>
              <a:ext uri="{FF2B5EF4-FFF2-40B4-BE49-F238E27FC236}">
                <a16:creationId xmlns="" xmlns:a16="http://schemas.microsoft.com/office/drawing/2014/main" id="{EA4D6DB4-50F6-46A0-9F96-D8D786838276}"/>
              </a:ext>
            </a:extLst>
          </p:cNvPr>
          <p:cNvSpPr/>
          <p:nvPr/>
        </p:nvSpPr>
        <p:spPr>
          <a:xfrm>
            <a:off x="322233" y="1767849"/>
            <a:ext cx="8481059" cy="292387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In computer programming, an application programming interface (API) is a set of subroutine definitions, protocols, and tools for </a:t>
            </a:r>
            <a:r>
              <a:rPr lang="en-US" sz="2300" b="1" dirty="0">
                <a:solidFill>
                  <a:srgbClr val="00A9E0"/>
                </a:solidFill>
                <a:latin typeface="Raleway"/>
              </a:rPr>
              <a:t>building</a:t>
            </a:r>
            <a:r>
              <a:rPr lang="en-U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application software.  ( </a:t>
            </a:r>
            <a:r>
              <a:rPr lang="es-E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….)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An API may be for a </a:t>
            </a:r>
            <a:r>
              <a:rPr lang="en-US" sz="2300" b="1" dirty="0">
                <a:solidFill>
                  <a:srgbClr val="00A9E0"/>
                </a:solidFill>
                <a:latin typeface="Raleway"/>
              </a:rPr>
              <a:t>web-based </a:t>
            </a: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system, operating system, database system, computer hardware, or software library. An API specification can take many forms, but often includes specifications for routines, data structures, object classes, variables, or remote calls.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6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25000"/>
              <a:buFont typeface="Arial"/>
              <a:buNone/>
            </a:pPr>
            <a:r>
              <a:rPr lang="en-US" sz="2300" b="1" dirty="0">
                <a:solidFill>
                  <a:srgbClr val="00A9E0"/>
                </a:solidFill>
                <a:latin typeface="Raleway"/>
              </a:rPr>
              <a:t>Documentation</a:t>
            </a:r>
            <a:r>
              <a:rPr lang="es-ES" sz="1800" u="none" strike="noStrike" cap="none" dirty="0">
                <a:solidFill>
                  <a:srgbClr val="C00000"/>
                </a:solidFill>
                <a:latin typeface="Raleway" panose="020B0604020202020204" charset="0"/>
                <a:sym typeface="Arial"/>
              </a:rPr>
              <a:t> </a:t>
            </a: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for the </a:t>
            </a:r>
            <a:r>
              <a:rPr lang="en-US" sz="2300" b="1" dirty="0">
                <a:solidFill>
                  <a:srgbClr val="00A9E0"/>
                </a:solidFill>
                <a:latin typeface="Raleway"/>
              </a:rPr>
              <a:t>API </a:t>
            </a:r>
            <a:r>
              <a:rPr lang="en-US" sz="1600" u="none" strike="noStrike" cap="none" dirty="0">
                <a:solidFill>
                  <a:schemeClr val="bg1">
                    <a:lumMod val="85000"/>
                  </a:schemeClr>
                </a:solidFill>
                <a:latin typeface="Raleway" panose="020B0604020202020204" charset="0"/>
                <a:sym typeface="Arial"/>
              </a:rPr>
              <a:t>is usually provided to facilitate usage</a:t>
            </a:r>
          </a:p>
        </p:txBody>
      </p:sp>
      <p:sp>
        <p:nvSpPr>
          <p:cNvPr id="7" name="Shape 142">
            <a:extLst>
              <a:ext uri="{FF2B5EF4-FFF2-40B4-BE49-F238E27FC236}">
                <a16:creationId xmlns="" xmlns:a16="http://schemas.microsoft.com/office/drawing/2014/main" id="{8E2F2077-55F3-4ABA-BE17-5914DEF40DFC}"/>
              </a:ext>
            </a:extLst>
          </p:cNvPr>
          <p:cNvSpPr txBox="1"/>
          <p:nvPr/>
        </p:nvSpPr>
        <p:spPr>
          <a:xfrm>
            <a:off x="148078" y="5228510"/>
            <a:ext cx="1787669" cy="116955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API </a:t>
            </a:r>
            <a:r>
              <a:rPr lang="es-ES" sz="1400" b="1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Doc</a:t>
            </a:r>
            <a:r>
              <a:rPr lang="es-ES" sz="1400" b="1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 Reference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Documentación de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u="none" strike="noStrike" cap="none" dirty="0" err="1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Request</a:t>
            </a:r>
            <a:endParaRPr lang="es-ES" sz="14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Response</a:t>
            </a:r>
          </a:p>
        </p:txBody>
      </p:sp>
      <p:sp>
        <p:nvSpPr>
          <p:cNvPr id="11" name="Shape 143">
            <a:extLst>
              <a:ext uri="{FF2B5EF4-FFF2-40B4-BE49-F238E27FC236}">
                <a16:creationId xmlns="" xmlns:a16="http://schemas.microsoft.com/office/drawing/2014/main" id="{DD3F4D80-F939-433E-8487-BB5B2D809931}"/>
              </a:ext>
            </a:extLst>
          </p:cNvPr>
          <p:cNvSpPr txBox="1"/>
          <p:nvPr/>
        </p:nvSpPr>
        <p:spPr>
          <a:xfrm>
            <a:off x="2586477" y="5068490"/>
            <a:ext cx="2114680" cy="738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Direcciones web HTTP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HTTP GET / POST</a:t>
            </a:r>
          </a:p>
        </p:txBody>
      </p:sp>
      <p:sp>
        <p:nvSpPr>
          <p:cNvPr id="12" name="Shape 144">
            <a:extLst>
              <a:ext uri="{FF2B5EF4-FFF2-40B4-BE49-F238E27FC236}">
                <a16:creationId xmlns="" xmlns:a16="http://schemas.microsoft.com/office/drawing/2014/main" id="{F4B66231-DCBE-4FAC-823E-3543E4A718B7}"/>
              </a:ext>
            </a:extLst>
          </p:cNvPr>
          <p:cNvSpPr txBox="1"/>
          <p:nvPr/>
        </p:nvSpPr>
        <p:spPr>
          <a:xfrm>
            <a:off x="5558278" y="5068490"/>
            <a:ext cx="2685350" cy="16004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Entorno WEB o APP Híbridas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ourier New" panose="02070309020205020404" pitchFamily="49" charset="0"/>
              <a:buChar char="o"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Browser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ourier New" panose="02070309020205020404" pitchFamily="49" charset="0"/>
              <a:buChar char="o"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HTML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ourier New" panose="02070309020205020404" pitchFamily="49" charset="0"/>
              <a:buChar char="o"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JavaScript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ourier New" panose="02070309020205020404" pitchFamily="49" charset="0"/>
              <a:buChar char="o"/>
            </a:pPr>
            <a:r>
              <a:rPr lang="es-ES" sz="14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CSS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u="none" strike="noStrike" cap="none" dirty="0">
              <a:solidFill>
                <a:srgbClr val="000000"/>
              </a:solidFill>
              <a:latin typeface="Raleway" panose="020B060402020202020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="" xmlns:a16="http://schemas.microsoft.com/office/drawing/2014/main" id="{99D8C9CC-6203-47BF-9947-1071C65361E2}"/>
              </a:ext>
            </a:extLst>
          </p:cNvPr>
          <p:cNvSpPr/>
          <p:nvPr/>
        </p:nvSpPr>
        <p:spPr>
          <a:xfrm>
            <a:off x="378214" y="1059108"/>
            <a:ext cx="5780750" cy="446276"/>
          </a:xfrm>
          <a:prstGeom prst="rect">
            <a:avLst/>
          </a:prstGeom>
          <a:noFill/>
          <a:ln>
            <a:noFill/>
          </a:ln>
        </p:spPr>
        <p:txBody>
          <a:bodyPr lIns="0" tIns="24650" rIns="0" bIns="0" anchor="ctr" anchorCtr="0">
            <a:noAutofit/>
          </a:bodyPr>
          <a:lstStyle/>
          <a:p>
            <a:pPr>
              <a:buClr>
                <a:schemeClr val="dk1"/>
              </a:buClr>
              <a:buSzPct val="25000"/>
              <a:buFont typeface="Raleway"/>
            </a:pP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API- </a:t>
            </a:r>
            <a:r>
              <a:rPr lang="es-ES" sz="2300" b="1" dirty="0" err="1">
                <a:solidFill>
                  <a:schemeClr val="tx2">
                    <a:lumMod val="75000"/>
                  </a:schemeClr>
                </a:solidFill>
                <a:latin typeface="Raleway"/>
              </a:rPr>
              <a:t>Application</a:t>
            </a: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 </a:t>
            </a:r>
            <a:r>
              <a:rPr lang="es-ES" sz="2300" b="1" dirty="0" err="1">
                <a:solidFill>
                  <a:schemeClr val="tx2">
                    <a:lumMod val="75000"/>
                  </a:schemeClr>
                </a:solidFill>
                <a:latin typeface="Raleway"/>
              </a:rPr>
              <a:t>Programming</a:t>
            </a:r>
            <a:r>
              <a:rPr lang="es-ES" sz="2300" b="1" dirty="0">
                <a:solidFill>
                  <a:schemeClr val="tx2">
                    <a:lumMod val="75000"/>
                  </a:schemeClr>
                </a:solidFill>
                <a:latin typeface="Raleway"/>
              </a:rPr>
              <a:t> Interface</a:t>
            </a:r>
          </a:p>
        </p:txBody>
      </p:sp>
      <p:sp>
        <p:nvSpPr>
          <p:cNvPr id="14" name="Shape 145">
            <a:extLst>
              <a:ext uri="{FF2B5EF4-FFF2-40B4-BE49-F238E27FC236}">
                <a16:creationId xmlns="" xmlns:a16="http://schemas.microsoft.com/office/drawing/2014/main" id="{34154A85-74AC-46CC-B3ED-7F4F3756F400}"/>
              </a:ext>
            </a:extLst>
          </p:cNvPr>
          <p:cNvSpPr/>
          <p:nvPr/>
        </p:nvSpPr>
        <p:spPr>
          <a:xfrm>
            <a:off x="117164" y="3980332"/>
            <a:ext cx="2386110" cy="697229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46">
            <a:extLst>
              <a:ext uri="{FF2B5EF4-FFF2-40B4-BE49-F238E27FC236}">
                <a16:creationId xmlns="" xmlns:a16="http://schemas.microsoft.com/office/drawing/2014/main" id="{3AD816A8-A235-454C-8138-B33D92EAA871}"/>
              </a:ext>
            </a:extLst>
          </p:cNvPr>
          <p:cNvSpPr/>
          <p:nvPr/>
        </p:nvSpPr>
        <p:spPr>
          <a:xfrm>
            <a:off x="2019503" y="2653553"/>
            <a:ext cx="1993408" cy="697229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47">
            <a:extLst>
              <a:ext uri="{FF2B5EF4-FFF2-40B4-BE49-F238E27FC236}">
                <a16:creationId xmlns="" xmlns:a16="http://schemas.microsoft.com/office/drawing/2014/main" id="{B241EA84-AFAA-45ED-AD4D-DD93C2313993}"/>
              </a:ext>
            </a:extLst>
          </p:cNvPr>
          <p:cNvSpPr/>
          <p:nvPr/>
        </p:nvSpPr>
        <p:spPr>
          <a:xfrm>
            <a:off x="3473394" y="2119456"/>
            <a:ext cx="1993408" cy="697229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" name="Shape 148">
            <a:extLst>
              <a:ext uri="{FF2B5EF4-FFF2-40B4-BE49-F238E27FC236}">
                <a16:creationId xmlns="" xmlns:a16="http://schemas.microsoft.com/office/drawing/2014/main" id="{9E07DCEE-2CC5-45BA-913A-CA54EBB94AE3}"/>
              </a:ext>
            </a:extLst>
          </p:cNvPr>
          <p:cNvCxnSpPr>
            <a:cxnSpLocks/>
          </p:cNvCxnSpPr>
          <p:nvPr/>
        </p:nvCxnSpPr>
        <p:spPr>
          <a:xfrm>
            <a:off x="3016207" y="3350782"/>
            <a:ext cx="483771" cy="1625247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49">
            <a:extLst>
              <a:ext uri="{FF2B5EF4-FFF2-40B4-BE49-F238E27FC236}">
                <a16:creationId xmlns="" xmlns:a16="http://schemas.microsoft.com/office/drawing/2014/main" id="{79A98B03-EE3F-4CA7-B288-EB60C6F7C0F4}"/>
              </a:ext>
            </a:extLst>
          </p:cNvPr>
          <p:cNvCxnSpPr>
            <a:cxnSpLocks/>
            <a:stCxn id="14" idx="4"/>
          </p:cNvCxnSpPr>
          <p:nvPr/>
        </p:nvCxnSpPr>
        <p:spPr>
          <a:xfrm flipH="1">
            <a:off x="898074" y="4677561"/>
            <a:ext cx="412145" cy="458488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Shape 150">
            <a:extLst>
              <a:ext uri="{FF2B5EF4-FFF2-40B4-BE49-F238E27FC236}">
                <a16:creationId xmlns="" xmlns:a16="http://schemas.microsoft.com/office/drawing/2014/main" id="{ABDBF068-EE52-4AA0-A120-10688B231D0B}"/>
              </a:ext>
            </a:extLst>
          </p:cNvPr>
          <p:cNvCxnSpPr>
            <a:stCxn id="16" idx="4"/>
          </p:cNvCxnSpPr>
          <p:nvPr/>
        </p:nvCxnSpPr>
        <p:spPr>
          <a:xfrm>
            <a:off x="4470098" y="2816685"/>
            <a:ext cx="1557552" cy="2159344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0978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Geoservicios</a:t>
            </a:r>
            <a:endParaRPr lang="es-ES" dirty="0"/>
          </a:p>
        </p:txBody>
      </p:sp>
      <p:sp>
        <p:nvSpPr>
          <p:cNvPr id="4" name="Shape 169">
            <a:extLst>
              <a:ext uri="{FF2B5EF4-FFF2-40B4-BE49-F238E27FC236}">
                <a16:creationId xmlns="" xmlns:a16="http://schemas.microsoft.com/office/drawing/2014/main" id="{B0EB6D5D-F865-4037-B0A0-04E1D6275E6B}"/>
              </a:ext>
            </a:extLst>
          </p:cNvPr>
          <p:cNvSpPr txBox="1"/>
          <p:nvPr/>
        </p:nvSpPr>
        <p:spPr>
          <a:xfrm>
            <a:off x="1122549" y="1322298"/>
            <a:ext cx="6486071" cy="307777"/>
          </a:xfrm>
          <a:prstGeom prst="rect">
            <a:avLst/>
          </a:prstGeom>
          <a:noFill/>
          <a:ln>
            <a:noFill/>
          </a:ln>
        </p:spPr>
        <p:txBody>
          <a:bodyPr lIns="0" tIns="2465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ct val="25000"/>
              <a:buFont typeface="Raleway"/>
              <a:defRPr sz="2300" b="1">
                <a:solidFill>
                  <a:srgbClr val="00A9E0"/>
                </a:solidFill>
                <a:latin typeface="Raleway"/>
              </a:defRPr>
            </a:lvl1pPr>
          </a:lstStyle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El protocolo HTTP tiene diferentes 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metodos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de interrogación / inserción</a:t>
            </a:r>
          </a:p>
        </p:txBody>
      </p:sp>
      <p:sp>
        <p:nvSpPr>
          <p:cNvPr id="5" name="Shape 170">
            <a:extLst>
              <a:ext uri="{FF2B5EF4-FFF2-40B4-BE49-F238E27FC236}">
                <a16:creationId xmlns="" xmlns:a16="http://schemas.microsoft.com/office/drawing/2014/main" id="{F52DA28E-AFE1-4075-8299-CAC81A293AC9}"/>
              </a:ext>
            </a:extLst>
          </p:cNvPr>
          <p:cNvSpPr txBox="1"/>
          <p:nvPr/>
        </p:nvSpPr>
        <p:spPr>
          <a:xfrm>
            <a:off x="1083750" y="2376755"/>
            <a:ext cx="1905365" cy="116955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GET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POST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UPDATE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DELETE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ES" sz="1600" u="none" strike="noStrike" cap="none" dirty="0">
                <a:solidFill>
                  <a:srgbClr val="000000"/>
                </a:solidFill>
                <a:latin typeface="Raleway" panose="020B0604020202020204" charset="0"/>
                <a:sym typeface="Arial"/>
              </a:rPr>
              <a:t>INSERT</a:t>
            </a:r>
          </a:p>
        </p:txBody>
      </p:sp>
      <p:sp>
        <p:nvSpPr>
          <p:cNvPr id="6" name="Shape 171">
            <a:extLst>
              <a:ext uri="{FF2B5EF4-FFF2-40B4-BE49-F238E27FC236}">
                <a16:creationId xmlns="" xmlns:a16="http://schemas.microsoft.com/office/drawing/2014/main" id="{BDFBFAA8-BDD9-4C59-848D-194238368447}"/>
              </a:ext>
            </a:extLst>
          </p:cNvPr>
          <p:cNvSpPr txBox="1"/>
          <p:nvPr/>
        </p:nvSpPr>
        <p:spPr>
          <a:xfrm>
            <a:off x="2989116" y="5215272"/>
            <a:ext cx="4894588" cy="7926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HTTP – GET </a:t>
            </a:r>
            <a:r>
              <a:rPr lang="es-ES" sz="18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es el más utilizado en </a:t>
            </a:r>
            <a:r>
              <a:rPr lang="es-ES" sz="1800" b="0" i="0" u="none" strike="noStrike" cap="none" dirty="0" err="1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APIs</a:t>
            </a:r>
            <a:r>
              <a:rPr lang="es-ES" sz="18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web  </a:t>
            </a:r>
          </a:p>
        </p:txBody>
      </p:sp>
    </p:spTree>
    <p:extLst>
      <p:ext uri="{BB962C8B-B14F-4D97-AF65-F5344CB8AC3E}">
        <p14:creationId xmlns:p14="http://schemas.microsoft.com/office/powerpoint/2010/main" val="892221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Geoservicios</a:t>
            </a:r>
            <a:endParaRPr lang="es-ES" dirty="0"/>
          </a:p>
        </p:txBody>
      </p:sp>
      <p:sp>
        <p:nvSpPr>
          <p:cNvPr id="7" name="Shape 177">
            <a:extLst>
              <a:ext uri="{FF2B5EF4-FFF2-40B4-BE49-F238E27FC236}">
                <a16:creationId xmlns="" xmlns:a16="http://schemas.microsoft.com/office/drawing/2014/main" id="{71C33593-62A7-4A4C-A77D-80C2730F0F06}"/>
              </a:ext>
            </a:extLst>
          </p:cNvPr>
          <p:cNvSpPr/>
          <p:nvPr/>
        </p:nvSpPr>
        <p:spPr>
          <a:xfrm>
            <a:off x="187438" y="1110792"/>
            <a:ext cx="9034780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</a:pPr>
            <a:r>
              <a:rPr lang="es-ES" sz="2400" b="1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Tipos de Peticiones HTTP- GET</a:t>
            </a:r>
          </a:p>
        </p:txBody>
      </p:sp>
      <p:sp>
        <p:nvSpPr>
          <p:cNvPr id="8" name="Shape 178">
            <a:extLst>
              <a:ext uri="{FF2B5EF4-FFF2-40B4-BE49-F238E27FC236}">
                <a16:creationId xmlns="" xmlns:a16="http://schemas.microsoft.com/office/drawing/2014/main" id="{F26625B4-9573-441C-A054-96424CEBC9C9}"/>
              </a:ext>
            </a:extLst>
          </p:cNvPr>
          <p:cNvSpPr/>
          <p:nvPr/>
        </p:nvSpPr>
        <p:spPr>
          <a:xfrm>
            <a:off x="187438" y="2517150"/>
            <a:ext cx="8851899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none" strike="noStrike" cap="none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http://midominio.com/servidor/enpoint?parametro1=valor1&amp;parametro2=valor=2</a:t>
            </a:r>
          </a:p>
        </p:txBody>
      </p:sp>
      <p:sp>
        <p:nvSpPr>
          <p:cNvPr id="9" name="Shape 179">
            <a:extLst>
              <a:ext uri="{FF2B5EF4-FFF2-40B4-BE49-F238E27FC236}">
                <a16:creationId xmlns="" xmlns:a16="http://schemas.microsoft.com/office/drawing/2014/main" id="{0A687D72-DC60-4502-974E-38D6AD230CE5}"/>
              </a:ext>
            </a:extLst>
          </p:cNvPr>
          <p:cNvSpPr/>
          <p:nvPr/>
        </p:nvSpPr>
        <p:spPr>
          <a:xfrm>
            <a:off x="187438" y="2017666"/>
            <a:ext cx="9034780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</a:pP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KvP</a:t>
            </a:r>
            <a:r>
              <a:rPr lang="es-ES" sz="16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 : (Key </a:t>
            </a: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value</a:t>
            </a:r>
            <a:r>
              <a:rPr lang="es-ES" sz="16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Pair</a:t>
            </a:r>
            <a:r>
              <a:rPr lang="es-ES" sz="16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) </a:t>
            </a:r>
            <a:r>
              <a:rPr lang="es-ES" sz="1600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Después ? Pasamos parámetro = valor y concatenamos con &amp;</a:t>
            </a:r>
          </a:p>
        </p:txBody>
      </p:sp>
      <p:sp>
        <p:nvSpPr>
          <p:cNvPr id="10" name="Shape 180">
            <a:extLst>
              <a:ext uri="{FF2B5EF4-FFF2-40B4-BE49-F238E27FC236}">
                <a16:creationId xmlns="" xmlns:a16="http://schemas.microsoft.com/office/drawing/2014/main" id="{A5EF30AA-7E54-45B0-8B7F-BA4410AC6CF2}"/>
              </a:ext>
            </a:extLst>
          </p:cNvPr>
          <p:cNvSpPr/>
          <p:nvPr/>
        </p:nvSpPr>
        <p:spPr>
          <a:xfrm>
            <a:off x="187438" y="3755400"/>
            <a:ext cx="8851899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none" strike="noStrike" cap="none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http://midominio.com/servidor/recurso.json</a:t>
            </a:r>
          </a:p>
        </p:txBody>
      </p:sp>
      <p:sp>
        <p:nvSpPr>
          <p:cNvPr id="11" name="Shape 181">
            <a:extLst>
              <a:ext uri="{FF2B5EF4-FFF2-40B4-BE49-F238E27FC236}">
                <a16:creationId xmlns="" xmlns:a16="http://schemas.microsoft.com/office/drawing/2014/main" id="{871ACDFF-C269-4CAC-A049-AA442136E84D}"/>
              </a:ext>
            </a:extLst>
          </p:cNvPr>
          <p:cNvSpPr/>
          <p:nvPr/>
        </p:nvSpPr>
        <p:spPr>
          <a:xfrm>
            <a:off x="187438" y="3255916"/>
            <a:ext cx="9034780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</a:pP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RESTful</a:t>
            </a:r>
            <a:r>
              <a:rPr lang="es-ES" sz="1600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 : La URL define el recurso, dentro de una arquitectura REST</a:t>
            </a:r>
          </a:p>
        </p:txBody>
      </p:sp>
      <p:sp>
        <p:nvSpPr>
          <p:cNvPr id="12" name="Shape 182">
            <a:extLst>
              <a:ext uri="{FF2B5EF4-FFF2-40B4-BE49-F238E27FC236}">
                <a16:creationId xmlns="" xmlns:a16="http://schemas.microsoft.com/office/drawing/2014/main" id="{F29165CD-497D-42CD-AFAE-9BD024291AD7}"/>
              </a:ext>
            </a:extLst>
          </p:cNvPr>
          <p:cNvSpPr/>
          <p:nvPr/>
        </p:nvSpPr>
        <p:spPr>
          <a:xfrm>
            <a:off x="187438" y="5302799"/>
            <a:ext cx="8851899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s-ES" sz="14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  <a:hlinkClick r:id="rId2"/>
              </a:rPr>
              <a:t>http://midominio.com/servidor/recurso.json</a:t>
            </a:r>
            <a:r>
              <a:rPr lang="es-ES" sz="1400" b="1" u="none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?parametro1=valor1</a:t>
            </a:r>
          </a:p>
        </p:txBody>
      </p:sp>
      <p:sp>
        <p:nvSpPr>
          <p:cNvPr id="13" name="Shape 183">
            <a:extLst>
              <a:ext uri="{FF2B5EF4-FFF2-40B4-BE49-F238E27FC236}">
                <a16:creationId xmlns="" xmlns:a16="http://schemas.microsoft.com/office/drawing/2014/main" id="{DF05544D-911F-409D-9DC9-39DDB8656033}"/>
              </a:ext>
            </a:extLst>
          </p:cNvPr>
          <p:cNvSpPr/>
          <p:nvPr/>
        </p:nvSpPr>
        <p:spPr>
          <a:xfrm>
            <a:off x="187438" y="4585605"/>
            <a:ext cx="9034780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</a:pP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RESTful</a:t>
            </a:r>
            <a:r>
              <a:rPr lang="es-ES" sz="16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 and </a:t>
            </a:r>
            <a:r>
              <a:rPr lang="es-ES" sz="1600" b="1" u="sng" strike="noStrike" cap="none" dirty="0" err="1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KvP</a:t>
            </a:r>
            <a:r>
              <a:rPr lang="es-ES" sz="1600" b="1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 </a:t>
            </a:r>
            <a:r>
              <a:rPr lang="es-ES" sz="1600" u="sng" strike="noStrike" cap="none" dirty="0">
                <a:solidFill>
                  <a:schemeClr val="tx2">
                    <a:lumMod val="75000"/>
                  </a:schemeClr>
                </a:solidFill>
                <a:latin typeface="Raleway" panose="020B0604020202020204" charset="0"/>
                <a:sym typeface="Arial"/>
              </a:rPr>
              <a:t>: La URL define el recurso, pero podemos filtrar recurso con parámetros</a:t>
            </a:r>
          </a:p>
        </p:txBody>
      </p:sp>
      <p:sp>
        <p:nvSpPr>
          <p:cNvPr id="14" name="Shape 184">
            <a:extLst>
              <a:ext uri="{FF2B5EF4-FFF2-40B4-BE49-F238E27FC236}">
                <a16:creationId xmlns="" xmlns:a16="http://schemas.microsoft.com/office/drawing/2014/main" id="{D7F26785-70F1-4782-AD28-C1233684FA7A}"/>
              </a:ext>
            </a:extLst>
          </p:cNvPr>
          <p:cNvSpPr/>
          <p:nvPr/>
        </p:nvSpPr>
        <p:spPr>
          <a:xfrm>
            <a:off x="2272778" y="5624628"/>
            <a:ext cx="1748790" cy="136017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3E8EA"/>
          </a:solidFill>
          <a:ln w="25400" cap="flat" cmpd="sng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es-ES" sz="1200" b="0" i="0" u="none" strike="noStrike" cap="none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Utilizada en APIs Opendata</a:t>
            </a:r>
          </a:p>
        </p:txBody>
      </p:sp>
    </p:spTree>
    <p:extLst>
      <p:ext uri="{BB962C8B-B14F-4D97-AF65-F5344CB8AC3E}">
        <p14:creationId xmlns:p14="http://schemas.microsoft.com/office/powerpoint/2010/main" val="137974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OpenData</a:t>
            </a:r>
            <a:endParaRPr lang="es-ES" dirty="0"/>
          </a:p>
        </p:txBody>
      </p:sp>
      <p:sp>
        <p:nvSpPr>
          <p:cNvPr id="3" name="TextBox 2"/>
          <p:cNvSpPr txBox="1"/>
          <p:nvPr/>
        </p:nvSpPr>
        <p:spPr>
          <a:xfrm>
            <a:off x="350378" y="1469875"/>
            <a:ext cx="848597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_tradnl" sz="2400" dirty="0"/>
              <a:t>Muchos servicios y/o información relativa a Smart City, son expuestos  cómo </a:t>
            </a:r>
            <a:r>
              <a:rPr lang="es-ES_tradnl" sz="2400" dirty="0" err="1"/>
              <a:t>OpenData</a:t>
            </a:r>
            <a:r>
              <a:rPr lang="es-ES_tradnl" sz="2400" dirty="0"/>
              <a:t>  (Datos Abiertos) en portales de administraciones públicas.</a:t>
            </a:r>
          </a:p>
          <a:p>
            <a:r>
              <a:rPr lang="es-ES_tradnl" sz="2400" dirty="0"/>
              <a:t>Son las llamada “Plataformas “ para la publicación y gestión de </a:t>
            </a:r>
            <a:r>
              <a:rPr lang="es-ES_tradnl" sz="2400" dirty="0" err="1"/>
              <a:t>OpenData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22199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OpenData</a:t>
            </a:r>
            <a:endParaRPr lang="es-ES" dirty="0"/>
          </a:p>
        </p:txBody>
      </p:sp>
      <p:pic>
        <p:nvPicPr>
          <p:cNvPr id="4" name="Shape 2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3033" y="1025350"/>
            <a:ext cx="8553428" cy="361524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260"/>
          <p:cNvSpPr txBox="1"/>
          <p:nvPr/>
        </p:nvSpPr>
        <p:spPr>
          <a:xfrm>
            <a:off x="1074420" y="4958487"/>
            <a:ext cx="7207421" cy="8181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rgbClr val="000000"/>
              </a:buClr>
              <a:buSzPct val="25000"/>
              <a:buFont typeface="Arial"/>
              <a:defRPr sz="1600"/>
            </a:lvl1pPr>
          </a:lstStyle>
          <a:p>
            <a:r>
              <a:rPr lang="es-ES" dirty="0"/>
              <a:t>Las nuevas Plataformas de publicación </a:t>
            </a:r>
            <a:r>
              <a:rPr lang="es-ES" dirty="0" err="1"/>
              <a:t>OpenData</a:t>
            </a:r>
            <a:r>
              <a:rPr lang="es-ES" dirty="0"/>
              <a:t> equilibran la barra entre los esfuerzos entre  representar/exponer y consumir/reutilizar.</a:t>
            </a:r>
          </a:p>
        </p:txBody>
      </p:sp>
      <p:sp>
        <p:nvSpPr>
          <p:cNvPr id="6" name="Shape 261"/>
          <p:cNvSpPr/>
          <p:nvPr/>
        </p:nvSpPr>
        <p:spPr>
          <a:xfrm>
            <a:off x="2137409" y="6132900"/>
            <a:ext cx="2217419" cy="537209"/>
          </a:xfrm>
          <a:prstGeom prst="cube">
            <a:avLst>
              <a:gd name="adj" fmla="val 25000"/>
            </a:avLst>
          </a:prstGeom>
          <a:solidFill>
            <a:srgbClr val="00B0F0"/>
          </a:solidFill>
          <a:ln w="25400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Shape 262"/>
          <p:cNvSpPr/>
          <p:nvPr/>
        </p:nvSpPr>
        <p:spPr>
          <a:xfrm>
            <a:off x="4198619" y="6132900"/>
            <a:ext cx="2217419" cy="537209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25400" cap="flat" cmpd="sng">
            <a:solidFill>
              <a:srgbClr val="BA7C2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4368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CE7353-F385-4199-BE18-14517463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Conceptos </a:t>
            </a:r>
            <a:r>
              <a:rPr lang="es-ES" dirty="0" err="1"/>
              <a:t>OpenData</a:t>
            </a:r>
            <a:endParaRPr lang="es-ES" dirty="0"/>
          </a:p>
        </p:txBody>
      </p:sp>
      <p:sp>
        <p:nvSpPr>
          <p:cNvPr id="4" name="Shape 268"/>
          <p:cNvSpPr/>
          <p:nvPr/>
        </p:nvSpPr>
        <p:spPr>
          <a:xfrm>
            <a:off x="4648316" y="507901"/>
            <a:ext cx="4094032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100000"/>
            </a:pPr>
            <a:r>
              <a:rPr lang="es-ES" sz="1600" b="1" dirty="0">
                <a:solidFill>
                  <a:srgbClr val="00B0F0"/>
                </a:solidFill>
                <a:latin typeface="Raleway" panose="020B0604020202020204" charset="0"/>
              </a:rPr>
              <a:t>Arquitectura Plataformas de publicación </a:t>
            </a:r>
          </a:p>
        </p:txBody>
      </p:sp>
      <p:sp>
        <p:nvSpPr>
          <p:cNvPr id="5" name="Shape 269"/>
          <p:cNvSpPr/>
          <p:nvPr/>
        </p:nvSpPr>
        <p:spPr>
          <a:xfrm>
            <a:off x="559421" y="1659073"/>
            <a:ext cx="2114550" cy="2731770"/>
          </a:xfrm>
          <a:prstGeom prst="flowChartMagneticDisk">
            <a:avLst/>
          </a:prstGeom>
          <a:solidFill>
            <a:srgbClr val="00B0F0"/>
          </a:solidFill>
          <a:ln w="25400" cap="flat" cmpd="sng">
            <a:solidFill>
              <a:srgbClr val="BA7C2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s-E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s-E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Modelo i estructura BBDD</a:t>
            </a:r>
          </a:p>
        </p:txBody>
      </p:sp>
      <p:sp>
        <p:nvSpPr>
          <p:cNvPr id="6" name="Shape 270"/>
          <p:cNvSpPr txBox="1"/>
          <p:nvPr/>
        </p:nvSpPr>
        <p:spPr>
          <a:xfrm>
            <a:off x="244846" y="4535353"/>
            <a:ext cx="2571538" cy="169688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rgbClr val="000000"/>
              </a:buClr>
              <a:buSzPct val="25000"/>
              <a:buFont typeface="Arial"/>
              <a:defRPr sz="1600"/>
            </a:lvl1pPr>
          </a:lstStyle>
          <a:p>
            <a:r>
              <a:rPr lang="es-ES"/>
              <a:t>Un portal de un cliente puede:</a:t>
            </a:r>
          </a:p>
          <a:p>
            <a:endParaRPr/>
          </a:p>
          <a:p>
            <a:r>
              <a:rPr lang="es-ES"/>
              <a:t>Residir en la nube</a:t>
            </a:r>
          </a:p>
          <a:p>
            <a:r>
              <a:rPr lang="es-ES"/>
              <a:t>En servidores proveedor</a:t>
            </a:r>
          </a:p>
          <a:p>
            <a:r>
              <a:rPr lang="es-ES"/>
              <a:t>En servidores cliente</a:t>
            </a:r>
          </a:p>
        </p:txBody>
      </p:sp>
      <p:sp>
        <p:nvSpPr>
          <p:cNvPr id="7" name="Shape 271"/>
          <p:cNvSpPr/>
          <p:nvPr/>
        </p:nvSpPr>
        <p:spPr>
          <a:xfrm>
            <a:off x="3735448" y="1242034"/>
            <a:ext cx="2877283" cy="22926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 dirty="0"/>
              <a:t>Estructura Front-</a:t>
            </a:r>
            <a:r>
              <a:rPr lang="es-ES" sz="1600" dirty="0" err="1"/>
              <a:t>End</a:t>
            </a:r>
            <a:r>
              <a:rPr lang="es-ES" sz="1600" dirty="0"/>
              <a:t> (web)</a:t>
            </a:r>
          </a:p>
          <a:p>
            <a:pPr>
              <a:buClr>
                <a:srgbClr val="000000"/>
              </a:buClr>
              <a:buSzPct val="25000"/>
              <a:buFont typeface="Arial"/>
            </a:pPr>
            <a:endParaRPr sz="1600" dirty="0"/>
          </a:p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 dirty="0"/>
              <a:t>Generación de portales</a:t>
            </a:r>
          </a:p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 dirty="0"/>
              <a:t>Herramientas gestión interna de datos</a:t>
            </a:r>
          </a:p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 dirty="0"/>
              <a:t>Herramientas visualizaciones de datos.</a:t>
            </a:r>
          </a:p>
          <a:p>
            <a:pPr>
              <a:buClr>
                <a:srgbClr val="000000"/>
              </a:buClr>
              <a:buSzPct val="25000"/>
              <a:buFont typeface="Arial"/>
            </a:pPr>
            <a:r>
              <a:rPr lang="es-ES" sz="1600" dirty="0" err="1"/>
              <a:t>Plugins</a:t>
            </a:r>
            <a:r>
              <a:rPr lang="es-ES" sz="1600" dirty="0"/>
              <a:t>, ejemplo para </a:t>
            </a:r>
            <a:r>
              <a:rPr lang="es-ES" sz="1600" dirty="0" err="1"/>
              <a:t>Geodatos</a:t>
            </a:r>
            <a:endParaRPr lang="es-ES" sz="1600" dirty="0"/>
          </a:p>
        </p:txBody>
      </p:sp>
      <p:cxnSp>
        <p:nvCxnSpPr>
          <p:cNvPr id="8" name="Shape 272"/>
          <p:cNvCxnSpPr>
            <a:stCxn id="5" idx="4"/>
            <a:endCxn id="7" idx="1"/>
          </p:cNvCxnSpPr>
          <p:nvPr/>
        </p:nvCxnSpPr>
        <p:spPr>
          <a:xfrm rot="10800000" flipH="1">
            <a:off x="2673971" y="2388359"/>
            <a:ext cx="1061400" cy="636600"/>
          </a:xfrm>
          <a:prstGeom prst="straightConnector1">
            <a:avLst/>
          </a:prstGeom>
          <a:noFill/>
          <a:ln w="28575" cap="flat" cmpd="sng">
            <a:solidFill>
              <a:srgbClr val="C7C7C7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9" name="Shape 273"/>
          <p:cNvSpPr/>
          <p:nvPr/>
        </p:nvSpPr>
        <p:spPr>
          <a:xfrm>
            <a:off x="7417750" y="3324314"/>
            <a:ext cx="1324598" cy="1444888"/>
          </a:xfrm>
          <a:prstGeom prst="ellipse">
            <a:avLst/>
          </a:prstGeom>
          <a:solidFill>
            <a:srgbClr val="91A000"/>
          </a:solidFill>
          <a:ln w="25400" cap="flat" cmpd="sng">
            <a:solidFill>
              <a:srgbClr val="BA7C2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s-E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</a:p>
        </p:txBody>
      </p:sp>
      <p:sp>
        <p:nvSpPr>
          <p:cNvPr id="10" name="Shape 274"/>
          <p:cNvSpPr/>
          <p:nvPr/>
        </p:nvSpPr>
        <p:spPr>
          <a:xfrm>
            <a:off x="4013945" y="4942517"/>
            <a:ext cx="2320289" cy="1289725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25400" cap="flat" cmpd="sng">
            <a:solidFill>
              <a:srgbClr val="BA7C2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s-E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Portal global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Agregador de portales</a:t>
            </a:r>
          </a:p>
        </p:txBody>
      </p:sp>
      <p:cxnSp>
        <p:nvCxnSpPr>
          <p:cNvPr id="11" name="Shape 275"/>
          <p:cNvCxnSpPr/>
          <p:nvPr/>
        </p:nvCxnSpPr>
        <p:spPr>
          <a:xfrm>
            <a:off x="5174089" y="3639553"/>
            <a:ext cx="0" cy="1302962"/>
          </a:xfrm>
          <a:prstGeom prst="straightConnector1">
            <a:avLst/>
          </a:prstGeom>
          <a:noFill/>
          <a:ln w="28575" cap="flat" cmpd="sng">
            <a:solidFill>
              <a:srgbClr val="C7C7C7"/>
            </a:solidFill>
            <a:prstDash val="solid"/>
            <a:round/>
            <a:headEnd type="triangle" w="lg" len="lg"/>
            <a:tailEnd type="triangle" w="lg" len="lg"/>
          </a:ln>
        </p:spPr>
      </p:cxnSp>
      <p:cxnSp>
        <p:nvCxnSpPr>
          <p:cNvPr id="12" name="Shape 276"/>
          <p:cNvCxnSpPr>
            <a:stCxn id="9" idx="2"/>
          </p:cNvCxnSpPr>
          <p:nvPr/>
        </p:nvCxnSpPr>
        <p:spPr>
          <a:xfrm flipH="1" flipV="1">
            <a:off x="6612850" y="2427042"/>
            <a:ext cx="804900" cy="1619716"/>
          </a:xfrm>
          <a:prstGeom prst="straightConnector1">
            <a:avLst/>
          </a:prstGeom>
          <a:noFill/>
          <a:ln w="28575" cap="flat" cmpd="sng">
            <a:solidFill>
              <a:srgbClr val="C7C7C7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3" name="Shape 277"/>
          <p:cNvCxnSpPr>
            <a:stCxn id="9" idx="2"/>
            <a:endCxn id="10" idx="3"/>
          </p:cNvCxnSpPr>
          <p:nvPr/>
        </p:nvCxnSpPr>
        <p:spPr>
          <a:xfrm flipH="1">
            <a:off x="6334234" y="4046758"/>
            <a:ext cx="1083516" cy="1540622"/>
          </a:xfrm>
          <a:prstGeom prst="straightConnector1">
            <a:avLst/>
          </a:prstGeom>
          <a:noFill/>
          <a:ln w="28575" cap="flat" cmpd="sng">
            <a:solidFill>
              <a:srgbClr val="C7C7C7"/>
            </a:solidFill>
            <a:prstDash val="solid"/>
            <a:round/>
            <a:headEnd type="none" w="med" len="med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557661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dirty="0" err="1"/>
              <a:t>Plataformas</a:t>
            </a:r>
            <a:r>
              <a:rPr lang="ca-ES" dirty="0"/>
              <a:t> Open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858851" y="1888799"/>
            <a:ext cx="698618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ct val="25000"/>
              <a:buFont typeface="Impact"/>
            </a:pPr>
            <a:r>
              <a:rPr lang="es-ES" sz="32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¿Puedo desarrollar nuevos </a:t>
            </a:r>
            <a:r>
              <a:rPr lang="es-ES" sz="32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Plugins</a:t>
            </a:r>
            <a:r>
              <a:rPr lang="es-ES" sz="32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 para las Plataformas?</a:t>
            </a:r>
          </a:p>
          <a:p>
            <a:pPr algn="ctr">
              <a:buClr>
                <a:schemeClr val="dk1"/>
              </a:buClr>
              <a:buSzPct val="25000"/>
              <a:buFont typeface="Impact"/>
            </a:pPr>
            <a:endParaRPr lang="es-ES" sz="3200" b="1" dirty="0">
              <a:solidFill>
                <a:schemeClr val="tx2">
                  <a:lumMod val="75000"/>
                </a:schemeClr>
              </a:solidFill>
              <a:latin typeface="Raleway"/>
              <a:ea typeface="Raleway"/>
              <a:cs typeface="Raleway"/>
            </a:endParaRPr>
          </a:p>
          <a:p>
            <a:pPr algn="ctr">
              <a:buClr>
                <a:schemeClr val="dk1"/>
              </a:buClr>
              <a:buSzPct val="25000"/>
              <a:buFont typeface="Impact"/>
            </a:pPr>
            <a:r>
              <a:rPr lang="es-ES" sz="32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¿Podría crear una API de </a:t>
            </a:r>
            <a:r>
              <a:rPr lang="es-ES" sz="3200" b="1" dirty="0" err="1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APIs</a:t>
            </a:r>
            <a:r>
              <a:rPr lang="es-ES" sz="3200" b="1" dirty="0">
                <a:solidFill>
                  <a:schemeClr val="tx2">
                    <a:lumMod val="75000"/>
                  </a:schemeClr>
                </a:solidFill>
                <a:latin typeface="Raleway"/>
                <a:ea typeface="Raleway"/>
                <a:cs typeface="Raleway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07707164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238</TotalTime>
  <Words>955</Words>
  <Application>Microsoft Office PowerPoint</Application>
  <PresentationFormat>On-screen Show (4:3)</PresentationFormat>
  <Paragraphs>226</Paragraphs>
  <Slides>27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Composite</vt:lpstr>
      <vt:lpstr>PowerPoint Presentation</vt:lpstr>
      <vt:lpstr>Conceptos Geoservicios</vt:lpstr>
      <vt:lpstr>Conceptos Geoservicios</vt:lpstr>
      <vt:lpstr>Conceptos Geoservicios</vt:lpstr>
      <vt:lpstr>Conceptos Geoservicios</vt:lpstr>
      <vt:lpstr>Conceptos OpenData</vt:lpstr>
      <vt:lpstr>Conceptos OpenData</vt:lpstr>
      <vt:lpstr>Conceptos OpenData</vt:lpstr>
      <vt:lpstr>Plataformas Open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Portales CKAN</vt:lpstr>
      <vt:lpstr>PowerPoint Presentation</vt:lpstr>
      <vt:lpstr>PowerPoint Presentation</vt:lpstr>
    </vt:vector>
  </TitlesOfParts>
  <Company>CALAFI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JOAQUIM CA</dc:creator>
  <cp:lastModifiedBy>Pascual Ayats, Victor</cp:lastModifiedBy>
  <cp:revision>39</cp:revision>
  <dcterms:created xsi:type="dcterms:W3CDTF">2015-09-23T04:52:09Z</dcterms:created>
  <dcterms:modified xsi:type="dcterms:W3CDTF">2018-01-23T15:50:01Z</dcterms:modified>
</cp:coreProperties>
</file>

<file path=docProps/thumbnail.jpeg>
</file>